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ackage" ContentType="application/vnd.openxmlformats-officedocument.package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7" r:id="rId1"/>
  </p:sldMasterIdLst>
  <p:notesMasterIdLst>
    <p:notesMasterId r:id="rId23"/>
  </p:notesMasterIdLst>
  <p:handoutMasterIdLst>
    <p:handoutMasterId r:id="rId24"/>
  </p:handoutMasterIdLst>
  <p:sldIdLst>
    <p:sldId id="282" r:id="rId2"/>
    <p:sldId id="270" r:id="rId3"/>
    <p:sldId id="273" r:id="rId4"/>
    <p:sldId id="277" r:id="rId5"/>
    <p:sldId id="278" r:id="rId6"/>
    <p:sldId id="283" r:id="rId7"/>
    <p:sldId id="279" r:id="rId8"/>
    <p:sldId id="258" r:id="rId9"/>
    <p:sldId id="274" r:id="rId10"/>
    <p:sldId id="259" r:id="rId11"/>
    <p:sldId id="266" r:id="rId12"/>
    <p:sldId id="267" r:id="rId13"/>
    <p:sldId id="268" r:id="rId14"/>
    <p:sldId id="260" r:id="rId15"/>
    <p:sldId id="281" r:id="rId16"/>
    <p:sldId id="261" r:id="rId17"/>
    <p:sldId id="272" r:id="rId18"/>
    <p:sldId id="263" r:id="rId19"/>
    <p:sldId id="275" r:id="rId20"/>
    <p:sldId id="276" r:id="rId21"/>
    <p:sldId id="265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AE4F2"/>
    <a:srgbClr val="45441B"/>
    <a:srgbClr val="969696"/>
    <a:srgbClr val="663300"/>
    <a:srgbClr val="CC6600"/>
    <a:srgbClr val="003366"/>
    <a:srgbClr val="A6C1D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441" autoAdjust="0"/>
    <p:restoredTop sz="94500" autoAdjust="0"/>
  </p:normalViewPr>
  <p:slideViewPr>
    <p:cSldViewPr>
      <p:cViewPr>
        <p:scale>
          <a:sx n="66" d="100"/>
          <a:sy n="66" d="100"/>
        </p:scale>
        <p:origin x="-25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Skoroszyt_programu_Microsoft_Office_Excel_20071.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style val="10"/>
  <c:chart>
    <c:title>
      <c:tx>
        <c:rich>
          <a:bodyPr/>
          <a:lstStyle/>
          <a:p>
            <a:pPr>
              <a:defRPr/>
            </a:pPr>
            <a:r>
              <a:rPr lang="en-US"/>
              <a:t>Rodzaj zdarzeń (procentowo)</a:t>
            </a:r>
          </a:p>
        </c:rich>
      </c:tx>
      <c:layout>
        <c:manualLayout>
          <c:xMode val="edge"/>
          <c:yMode val="edge"/>
          <c:x val="0.24385497039000781"/>
          <c:y val="5.3125080676390858E-2"/>
        </c:manualLayout>
      </c:layout>
    </c:title>
    <c:view3D>
      <c:rotX val="60"/>
      <c:perspective val="160"/>
    </c:view3D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Rodzaj zdarzeń (procentowo)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6.6264677590859897E-2"/>
                  <c:y val="6.856791338582693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pl-PL"/>
                </a:p>
              </c:txPr>
              <c:dLblPos val="bestFit"/>
              <c:showPercent val="1"/>
            </c:dLbl>
            <c:dLbl>
              <c:idx val="1"/>
              <c:layout>
                <c:manualLayout>
                  <c:x val="-8.6456814115631206E-2"/>
                  <c:y val="-9.302878937007896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pl-PL"/>
                </a:p>
              </c:txPr>
              <c:dLblPos val="bestFit"/>
              <c:showPercent val="1"/>
            </c:dLbl>
            <c:dLbl>
              <c:idx val="2"/>
              <c:layout>
                <c:manualLayout>
                  <c:x val="2.7693759518083311E-2"/>
                  <c:y val="-7.3171259842519792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pl-PL"/>
                </a:p>
              </c:txPr>
              <c:dLblPos val="bestFit"/>
              <c:showPercent val="1"/>
            </c:dLbl>
            <c:dLbl>
              <c:idx val="3"/>
              <c:layout>
                <c:manualLayout>
                  <c:x val="7.9020361765077304E-2"/>
                  <c:y val="6.838115157480315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pl-PL"/>
                </a:p>
              </c:txPr>
              <c:dLblPos val="bestFit"/>
              <c:showPercent val="1"/>
            </c:dLbl>
            <c:showPercent val="1"/>
            <c:showLeaderLines val="1"/>
          </c:dLbls>
          <c:cat>
            <c:strRef>
              <c:f>Arkusz1!$A$2:$A$5</c:f>
              <c:strCache>
                <c:ptCount val="4"/>
                <c:pt idx="0">
                  <c:v>Zdarzenia medyczne (31%)</c:v>
                </c:pt>
                <c:pt idx="1">
                  <c:v>Zdarzenia policyjne (35%)</c:v>
                </c:pt>
                <c:pt idx="2">
                  <c:v>Zdarzenia strażackie (5%)</c:v>
                </c:pt>
                <c:pt idx="3">
                  <c:v>Zdarzenia inne (29%)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31</c:v>
                </c:pt>
                <c:pt idx="1">
                  <c:v>35</c:v>
                </c:pt>
                <c:pt idx="2">
                  <c:v>5</c:v>
                </c:pt>
                <c:pt idx="3">
                  <c:v>29</c:v>
                </c:pt>
              </c:numCache>
            </c:numRef>
          </c:val>
        </c:ser>
        <c:dLbls>
          <c:showPercent val="1"/>
        </c:dLbls>
      </c:pie3DChart>
      <c:spPr>
        <a:noFill/>
        <a:ln w="25385">
          <a:noFill/>
        </a:ln>
      </c:spPr>
    </c:plotArea>
    <c:legend>
      <c:legendPos val="r"/>
      <c:layout>
        <c:manualLayout>
          <c:xMode val="edge"/>
          <c:yMode val="edge"/>
          <c:wMode val="edge"/>
          <c:hMode val="edge"/>
          <c:x val="0.67581450559886058"/>
          <c:y val="0.24838936116591986"/>
          <c:w val="0.98993708700985239"/>
          <c:h val="0.82682943320609537"/>
        </c:manualLayout>
      </c:layout>
    </c:legend>
    <c:plotVisOnly val="1"/>
    <c:dispBlanksAs val="zero"/>
  </c:chart>
  <c:txPr>
    <a:bodyPr/>
    <a:lstStyle/>
    <a:p>
      <a:pPr>
        <a:defRPr sz="1799"/>
      </a:pPr>
      <a:endParaRPr lang="pl-PL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73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73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FB9A3951-CE25-4FDC-90A8-FC3B1A511A0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17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3717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717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815A8164-5153-471B-B750-6DD78D105EB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3A8021-90A7-4845-89C2-07A468932DFF}" type="slidenum">
              <a:rPr lang="pl-PL" smtClean="0"/>
              <a:pPr>
                <a:defRPr/>
              </a:pPr>
              <a:t>1</a:t>
            </a:fld>
            <a:endParaRPr lang="pl-PL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9823A7-332F-4B21-8A12-1D7ED801A795}" type="slidenum">
              <a:rPr lang="pl-PL" smtClean="0"/>
              <a:pPr>
                <a:defRPr/>
              </a:pPr>
              <a:t>21</a:t>
            </a:fld>
            <a:endParaRPr lang="pl-PL" smtClean="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/>
        </p:nvSpPr>
        <p:spPr bwMode="auto">
          <a:xfrm>
            <a:off x="685800" y="152400"/>
            <a:ext cx="7924800" cy="1066800"/>
          </a:xfrm>
          <a:prstGeom prst="rect">
            <a:avLst/>
          </a:prstGeom>
        </p:spPr>
        <p:txBody>
          <a:bodyPr anchor="ctr"/>
          <a:lstStyle/>
          <a:p>
            <a:pPr algn="ctr" eaLnBrk="0" hangingPunct="0"/>
            <a:endParaRPr kumimoji="1" lang="pl-PL" sz="4400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/>
        </p:nvSpPr>
        <p:spPr bwMode="auto">
          <a:xfrm>
            <a:off x="685800" y="1447800"/>
            <a:ext cx="7924800" cy="45720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endParaRPr kumimoji="1" lang="pl-PL" sz="32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16D06-081C-4FD9-B709-2393B5AC74D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844E-B2C4-48DD-9574-76FA2AB615C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86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1447800"/>
            <a:ext cx="3886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5B14B-4334-4DBD-AB56-7C201083B06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7BF83-5E38-42F5-AED0-7104E56A16E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F71B5-287A-4FA9-BC12-1FFAC78067A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9F097-AB5D-4DEB-9560-B3846AFBB23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7C9B9-923A-4011-B8B8-C777E1E6550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E72D1-5103-4857-9464-87C69B20BB6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AEE20-19C3-4BB4-9A6D-24DD15E22C9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1981200" cy="5867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791200" cy="5867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562B9-18C3-4276-8B5D-4A0A9359C04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tytułu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92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3676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54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67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38400" y="6172200"/>
            <a:ext cx="408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676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6BA4DB50-FDB3-4F20-80FD-949C6A60C1C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6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714375"/>
            <a:ext cx="7059612" cy="2571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07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143000" y="3143250"/>
            <a:ext cx="7467600" cy="914400"/>
          </a:xfrm>
        </p:spPr>
        <p:txBody>
          <a:bodyPr anchor="b"/>
          <a:lstStyle/>
          <a:p>
            <a:pPr algn="l" eaLnBrk="1" hangingPunct="1"/>
            <a:r>
              <a:rPr lang="pl-PL" sz="36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 Condensed Extra Bold" pitchFamily="34" charset="-18"/>
              </a:rPr>
              <a:t>Centrum Powiadamiania Ratunkowego</a:t>
            </a:r>
            <a:endParaRPr lang="ru-RU" sz="360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214414" y="4000504"/>
            <a:ext cx="6858016" cy="1000136"/>
          </a:xfrm>
          <a:prstGeom prst="rect">
            <a:avLst/>
          </a:prstGeom>
          <a:ln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pl-PL" sz="2800" dirty="0" smtClean="0">
                <a:effectLst/>
                <a:latin typeface="Arial Narrow" pitchFamily="34" charset="0"/>
              </a:rPr>
              <a:t>w Małopolskim Urzędzie Wojewódzkim</a:t>
            </a:r>
            <a:endParaRPr lang="ru-RU" sz="2800" dirty="0">
              <a:effectLst/>
              <a:latin typeface="Arial Narrow" pitchFamily="34" charset="0"/>
            </a:endParaRPr>
          </a:p>
        </p:txBody>
      </p:sp>
      <p:pic>
        <p:nvPicPr>
          <p:cNvPr id="1536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5500688"/>
            <a:ext cx="4100512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5367" name="Picture 17" descr="pcbclo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35775" y="5480050"/>
            <a:ext cx="9048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32363" y="5500688"/>
            <a:ext cx="1662112" cy="7286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5369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67663" y="5286375"/>
            <a:ext cx="1176337" cy="10906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10" name="pole tekstowe 9"/>
          <p:cNvSpPr txBox="1"/>
          <p:nvPr/>
        </p:nvSpPr>
        <p:spPr>
          <a:xfrm>
            <a:off x="6000750" y="6286500"/>
            <a:ext cx="39290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27 kwietnia 2011 r</a:t>
            </a:r>
            <a:r>
              <a:rPr lang="pl-PL" sz="1600" dirty="0"/>
              <a:t>. </a:t>
            </a:r>
          </a:p>
          <a:p>
            <a:pPr>
              <a:defRPr/>
            </a:pPr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Czym jest Krakowski CPR?</a:t>
            </a:r>
            <a:endParaRPr lang="pl-PL" sz="3600" u="sng" dirty="0"/>
          </a:p>
        </p:txBody>
      </p:sp>
      <p:pic>
        <p:nvPicPr>
          <p:cNvPr id="17410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" name="pole tekstowe 4"/>
          <p:cNvSpPr txBox="1"/>
          <p:nvPr/>
        </p:nvSpPr>
        <p:spPr>
          <a:xfrm>
            <a:off x="357188" y="2214563"/>
            <a:ext cx="8572500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W połowie 2008 roku Jerzy Miller, ówczesny Wojewoda Małopolski w porozumieniu z Grzegorzem Schetyną, ówczesnym Ministrem </a:t>
            </a:r>
            <a:r>
              <a:rPr lang="pl-PL" dirty="0" err="1">
                <a:solidFill>
                  <a:schemeClr val="bg2"/>
                </a:solidFill>
                <a:latin typeface="+mn-lt"/>
                <a:cs typeface="+mn-cs"/>
              </a:rPr>
              <a:t>SWiA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podejmuje decyzję o uruchomieniu pilotażowego CPR przy Małopolskim Urzędzie Wojewódzkim w Krakowie.</a:t>
            </a:r>
            <a:endParaRPr lang="pl-PL" dirty="0">
              <a:latin typeface="+mn-lt"/>
              <a:cs typeface="+mn-cs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57188" y="4286250"/>
            <a:ext cx="7891462" cy="2308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Cele pilotażu: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Maksymalny teren operatywny pojedynczego CPR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cs typeface="+mn-cs"/>
              </a:rPr>
              <a:t> 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Rozpoznanie współczesnych, branżowych systemów IT 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Niezbędne zasoby organizacyjne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Poziom zaangażowania struktur pokrewnych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Kalendarium wdrożeniowe w skali kraju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</p:txBody>
      </p:sp>
      <p:sp>
        <p:nvSpPr>
          <p:cNvPr id="8" name="Tytuł 1"/>
          <p:cNvSpPr txBox="1">
            <a:spLocks/>
          </p:cNvSpPr>
          <p:nvPr/>
        </p:nvSpPr>
        <p:spPr bwMode="auto">
          <a:xfrm>
            <a:off x="1000125" y="142875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pl-PL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Centrum Powiadamiania Ratunkowego</a:t>
            </a:r>
            <a:endParaRPr kumimoji="1" lang="pl-PL" sz="2800" i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25" y="142875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2800" i="1" dirty="0" smtClean="0"/>
              <a:t>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2800" u="sng" dirty="0" smtClean="0"/>
              <a:t>Powiadamianie ratunkowe przed pilotażem:</a:t>
            </a:r>
            <a:endParaRPr lang="pl-PL" sz="2800" u="sng" dirty="0"/>
          </a:p>
        </p:txBody>
      </p:sp>
      <p:pic>
        <p:nvPicPr>
          <p:cNvPr id="18435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819275"/>
            <a:ext cx="6848475" cy="5038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CPR w obrazach</a:t>
            </a:r>
            <a:endParaRPr lang="pl-PL" sz="3600" u="sng" dirty="0"/>
          </a:p>
        </p:txBody>
      </p:sp>
      <p:pic>
        <p:nvPicPr>
          <p:cNvPr id="19458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Tytuł 1"/>
          <p:cNvSpPr txBox="1">
            <a:spLocks/>
          </p:cNvSpPr>
          <p:nvPr/>
        </p:nvSpPr>
        <p:spPr bwMode="auto">
          <a:xfrm>
            <a:off x="1000125" y="142875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pl-PL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Centrum Powiadamiania Ratunkowego</a:t>
            </a:r>
            <a:endParaRPr kumimoji="1" lang="pl-PL" sz="2800" i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95725" y="2000250"/>
            <a:ext cx="46990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2925" y="3079750"/>
            <a:ext cx="43815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pole tekstowe 9"/>
          <p:cNvSpPr txBox="1">
            <a:spLocks noChangeArrowheads="1"/>
          </p:cNvSpPr>
          <p:nvPr/>
        </p:nvSpPr>
        <p:spPr bwMode="auto">
          <a:xfrm>
            <a:off x="0" y="4286250"/>
            <a:ext cx="35829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>
                <a:solidFill>
                  <a:schemeClr val="bg2"/>
                </a:solidFill>
                <a:latin typeface="Arial" charset="0"/>
              </a:rPr>
              <a:t>Sala operatorska składa się z 6 boksów.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CPR w obrazach</a:t>
            </a:r>
            <a:endParaRPr lang="pl-PL" sz="3600" u="sng" dirty="0"/>
          </a:p>
        </p:txBody>
      </p:sp>
      <p:pic>
        <p:nvPicPr>
          <p:cNvPr id="20482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Tytuł 1"/>
          <p:cNvSpPr txBox="1">
            <a:spLocks/>
          </p:cNvSpPr>
          <p:nvPr/>
        </p:nvSpPr>
        <p:spPr bwMode="auto">
          <a:xfrm>
            <a:off x="1000125" y="142875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pl-PL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Centrum Powiadamiania Ratunkowego</a:t>
            </a:r>
            <a:endParaRPr kumimoji="1" lang="pl-PL" sz="2800" i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0484" name="pole tekstowe 9"/>
          <p:cNvSpPr txBox="1">
            <a:spLocks noChangeArrowheads="1"/>
          </p:cNvSpPr>
          <p:nvPr/>
        </p:nvSpPr>
        <p:spPr bwMode="auto">
          <a:xfrm>
            <a:off x="0" y="2928938"/>
            <a:ext cx="35829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>
                <a:solidFill>
                  <a:schemeClr val="bg2"/>
                </a:solidFill>
                <a:latin typeface="Arial" charset="0"/>
              </a:rPr>
              <a:t>W każdym boksie umieszczono 2 stanowiska pracy.</a:t>
            </a: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2143125"/>
            <a:ext cx="57880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pole tekstowe 8"/>
          <p:cNvSpPr txBox="1">
            <a:spLocks noChangeArrowheads="1"/>
          </p:cNvSpPr>
          <p:nvPr/>
        </p:nvSpPr>
        <p:spPr bwMode="auto">
          <a:xfrm>
            <a:off x="0" y="4572000"/>
            <a:ext cx="35829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>
                <a:solidFill>
                  <a:schemeClr val="bg2"/>
                </a:solidFill>
                <a:latin typeface="Arial" charset="0"/>
              </a:rPr>
              <a:t>Stanowisko pracy składa się ze stacji PC (3 monitory) i telefonu IP.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25" y="0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2800" i="1" dirty="0" smtClean="0"/>
              <a:t>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500188"/>
            <a:ext cx="7924800" cy="714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CPR w obrazach</a:t>
            </a:r>
            <a:endParaRPr lang="pl-PL" sz="3600" u="sng" dirty="0"/>
          </a:p>
        </p:txBody>
      </p:sp>
      <p:pic>
        <p:nvPicPr>
          <p:cNvPr id="21507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az 8" descr="112RT_tab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2428868"/>
            <a:ext cx="5143504" cy="3857628"/>
          </a:xfrm>
          <a:prstGeom prst="rect">
            <a:avLst/>
          </a:prstGeom>
          <a:scene3d>
            <a:camera prst="orthographicFront">
              <a:rot lat="0" lon="0" rev="600000"/>
            </a:camera>
            <a:lightRig rig="threePt" dir="t"/>
          </a:scene3d>
          <a:sp3d prstMaterial="metal">
            <a:bevelT w="95250" h="95250"/>
            <a:bevelB w="25400"/>
          </a:sp3d>
        </p:spPr>
      </p:pic>
      <p:pic>
        <p:nvPicPr>
          <p:cNvPr id="8" name="Obraz 7" descr="112RT_workspa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1670" y="2500306"/>
            <a:ext cx="5214974" cy="3911231"/>
          </a:xfrm>
          <a:prstGeom prst="rect">
            <a:avLst/>
          </a:prstGeom>
          <a:ln cmpd="thickThin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scene3d>
            <a:camera prst="orthographicFront">
              <a:rot lat="0" lon="0" rev="21299999"/>
            </a:camera>
            <a:lightRig rig="threePt" dir="t"/>
          </a:scene3d>
          <a:sp3d prstMaterial="metal">
            <a:bevelT w="95250" h="95250"/>
          </a:sp3d>
        </p:spPr>
      </p:pic>
      <p:pic>
        <p:nvPicPr>
          <p:cNvPr id="10" name="Obraz 9" descr="112RT_firem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00166" y="2285992"/>
            <a:ext cx="5334037" cy="4000528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etal">
            <a:bevelT w="95250" h="95250"/>
          </a:sp3d>
        </p:spPr>
      </p:pic>
      <p:pic>
        <p:nvPicPr>
          <p:cNvPr id="11" name="Obraz 10" descr="112RT_wal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71670" y="2000240"/>
            <a:ext cx="5238755" cy="3929066"/>
          </a:xfrm>
          <a:prstGeom prst="rect">
            <a:avLst/>
          </a:prstGeom>
          <a:scene3d>
            <a:camera prst="orthographicFront">
              <a:rot lat="0" lon="0" rev="20699999"/>
            </a:camera>
            <a:lightRig rig="threePt" dir="t"/>
          </a:scene3d>
          <a:sp3d prstMaterial="metal">
            <a:bevelT w="95250" h="95250"/>
            <a:bevelB w="88900"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08" y="2214554"/>
            <a:ext cx="5810270" cy="433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80000"/>
            </a:camera>
            <a:lightRig rig="threePt" dir="t"/>
          </a:scene3d>
          <a:sp3d prstMaterial="metal">
            <a:bevelT w="95250" h="101600"/>
            <a:bevelB w="25400"/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Jak tworzono Krakowski CPR?</a:t>
            </a:r>
            <a:endParaRPr lang="pl-PL" sz="3600" u="sng" dirty="0"/>
          </a:p>
        </p:txBody>
      </p:sp>
      <p:pic>
        <p:nvPicPr>
          <p:cNvPr id="22530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Tytuł 1"/>
          <p:cNvSpPr txBox="1">
            <a:spLocks/>
          </p:cNvSpPr>
          <p:nvPr/>
        </p:nvSpPr>
        <p:spPr bwMode="auto">
          <a:xfrm>
            <a:off x="1000125" y="142875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pl-PL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Centrum Powiadamiania Ratunkowego</a:t>
            </a:r>
            <a:endParaRPr kumimoji="1" lang="pl-PL" sz="2800" i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2532" name="pole tekstowe 9"/>
          <p:cNvSpPr txBox="1">
            <a:spLocks noChangeArrowheads="1"/>
          </p:cNvSpPr>
          <p:nvPr/>
        </p:nvSpPr>
        <p:spPr bwMode="auto">
          <a:xfrm>
            <a:off x="142875" y="2928938"/>
            <a:ext cx="87153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l-PL">
                <a:solidFill>
                  <a:schemeClr val="bg2"/>
                </a:solidFill>
                <a:latin typeface="Arial" charset="0"/>
              </a:rPr>
              <a:t>Uzupełnieniem Sali operatorskiej jest pojedyncza szafa rack (42U) z 4 serwerami, centralą telefoniczną, terminalami usług komunikacyjnych oraz rejestratorem rozmów. W razie potrzeby szafa rack może być umieszczona poza zasobami serwerowni (szczególnie przydatne, gdy odpowiednia infrastruktura IT nie istnieje, bądź jest dopiero tworzona).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25" y="0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4000" i="1" dirty="0" smtClean="0"/>
              <a:t>	</a:t>
            </a:r>
            <a:r>
              <a:rPr lang="pl-PL" sz="2800" i="1" dirty="0" smtClean="0"/>
              <a:t>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285875"/>
            <a:ext cx="7924800" cy="6429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u="sng" dirty="0" smtClean="0"/>
              <a:t>Czemu pilotaż?</a:t>
            </a:r>
            <a:endParaRPr lang="pl-PL" u="sng" dirty="0"/>
          </a:p>
        </p:txBody>
      </p:sp>
      <p:pic>
        <p:nvPicPr>
          <p:cNvPr id="23555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" name="pole tekstowe 4"/>
          <p:cNvSpPr txBox="1"/>
          <p:nvPr/>
        </p:nvSpPr>
        <p:spPr>
          <a:xfrm>
            <a:off x="500063" y="1857375"/>
            <a:ext cx="785812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Brak kompleksowych rozwiązań w obszarze PR w Polsce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Wdrożenie </a:t>
            </a:r>
            <a:r>
              <a:rPr lang="pl-PL" dirty="0" err="1">
                <a:solidFill>
                  <a:schemeClr val="bg2"/>
                </a:solidFill>
                <a:latin typeface="+mn-lt"/>
                <a:cs typeface="+mn-cs"/>
              </a:rPr>
              <a:t>zint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. rozwiązania PR przed EURO2012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Analiza różnorodnych rozwiązań/tendencje europejskie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Redukcja kosztów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Ograniczenie błędów szacunkowych – złe prognozy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defRPr/>
            </a:pPr>
            <a:endParaRPr lang="pl-PL" dirty="0">
              <a:cs typeface="+mn-cs"/>
            </a:endParaRPr>
          </a:p>
        </p:txBody>
      </p:sp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4214813"/>
            <a:ext cx="2990850" cy="2466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pole tekstowe 7"/>
          <p:cNvSpPr txBox="1"/>
          <p:nvPr/>
        </p:nvSpPr>
        <p:spPr>
          <a:xfrm>
            <a:off x="4714875" y="5072063"/>
            <a:ext cx="42545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1800" dirty="0">
                <a:solidFill>
                  <a:srgbClr val="FF0000"/>
                </a:solidFill>
                <a:latin typeface="+mn-lt"/>
                <a:cs typeface="+mn-cs"/>
              </a:rPr>
              <a:t>539 – </a:t>
            </a:r>
            <a:r>
              <a:rPr lang="pl-PL" sz="1800" dirty="0">
                <a:solidFill>
                  <a:srgbClr val="FF0000"/>
                </a:solidFill>
                <a:latin typeface="+mn-lt"/>
                <a:cs typeface="+mn-cs"/>
              </a:rPr>
              <a:t>deklarowana liczba połączeń 998 </a:t>
            </a:r>
            <a:endParaRPr lang="pl-PL" sz="1800" dirty="0">
              <a:solidFill>
                <a:srgbClr val="FF0000"/>
              </a:solidFill>
              <a:latin typeface="+mn-lt"/>
              <a:cs typeface="+mn-cs"/>
            </a:endParaRPr>
          </a:p>
          <a:p>
            <a:pPr eaLnBrk="0" hangingPunct="0">
              <a:defRPr/>
            </a:pPr>
            <a:r>
              <a:rPr lang="pl-PL" sz="1800" dirty="0">
                <a:solidFill>
                  <a:srgbClr val="FFC000"/>
                </a:solidFill>
                <a:latin typeface="+mn-lt"/>
                <a:cs typeface="+mn-cs"/>
              </a:rPr>
              <a:t>101 – </a:t>
            </a:r>
            <a:r>
              <a:rPr lang="pl-PL" sz="1800" dirty="0">
                <a:solidFill>
                  <a:srgbClr val="FFC000"/>
                </a:solidFill>
                <a:latin typeface="+mn-lt"/>
                <a:cs typeface="+mn-cs"/>
              </a:rPr>
              <a:t>realna, zmierzona liczba połączeń</a:t>
            </a:r>
            <a:endParaRPr lang="pl-PL" sz="1800" dirty="0">
              <a:solidFill>
                <a:srgbClr val="FFC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25" y="142875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2800" i="1" dirty="0" smtClean="0"/>
              <a:t>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2800" u="sng" dirty="0" smtClean="0"/>
              <a:t>Powiadamianie ratunkowe w pilotażu:</a:t>
            </a:r>
            <a:endParaRPr lang="pl-PL" sz="2800" u="sng" dirty="0"/>
          </a:p>
        </p:txBody>
      </p:sp>
      <p:pic>
        <p:nvPicPr>
          <p:cNvPr id="24579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24580" name="Line 22"/>
          <p:cNvSpPr>
            <a:spLocks noChangeShapeType="1"/>
          </p:cNvSpPr>
          <p:nvPr/>
        </p:nvSpPr>
        <p:spPr bwMode="auto">
          <a:xfrm flipH="1">
            <a:off x="2011363" y="3870325"/>
            <a:ext cx="360362" cy="576263"/>
          </a:xfrm>
          <a:prstGeom prst="line">
            <a:avLst/>
          </a:prstGeom>
          <a:noFill/>
          <a:ln w="9525">
            <a:solidFill>
              <a:srgbClr val="00008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24581" name="AutoShape 26"/>
          <p:cNvSpPr>
            <a:spLocks noChangeArrowheads="1"/>
          </p:cNvSpPr>
          <p:nvPr/>
        </p:nvSpPr>
        <p:spPr bwMode="auto">
          <a:xfrm>
            <a:off x="642938" y="2214563"/>
            <a:ext cx="7991475" cy="1655762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pl-PL"/>
          </a:p>
        </p:txBody>
      </p:sp>
      <p:sp>
        <p:nvSpPr>
          <p:cNvPr id="24582" name="WordArt 6"/>
          <p:cNvSpPr>
            <a:spLocks noChangeArrowheads="1" noChangeShapeType="1" noTextEdit="1"/>
          </p:cNvSpPr>
          <p:nvPr/>
        </p:nvSpPr>
        <p:spPr bwMode="auto">
          <a:xfrm>
            <a:off x="3708400" y="2286000"/>
            <a:ext cx="792163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pl-PL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9933"/>
                    </a:gs>
                    <a:gs pos="100000">
                      <a:srgbClr val="FF0000"/>
                    </a:gs>
                  </a:gsLst>
                  <a:lin ang="5400000" scaled="1"/>
                </a:gradFill>
                <a:latin typeface="Arial Black"/>
              </a:rPr>
              <a:t>998</a:t>
            </a:r>
          </a:p>
          <a:p>
            <a:pPr algn="ctr"/>
            <a:endParaRPr lang="pl-PL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9933"/>
                  </a:gs>
                  <a:gs pos="100000">
                    <a:srgbClr val="FF0000"/>
                  </a:gs>
                </a:gsLst>
                <a:lin ang="5400000" scaled="1"/>
              </a:gradFill>
              <a:latin typeface="Arial Black"/>
            </a:endParaRPr>
          </a:p>
        </p:txBody>
      </p:sp>
      <p:sp>
        <p:nvSpPr>
          <p:cNvPr id="24583" name="WordArt 7"/>
          <p:cNvSpPr>
            <a:spLocks noChangeArrowheads="1" noChangeShapeType="1" noTextEdit="1"/>
          </p:cNvSpPr>
          <p:nvPr/>
        </p:nvSpPr>
        <p:spPr bwMode="auto">
          <a:xfrm>
            <a:off x="1476375" y="2359025"/>
            <a:ext cx="865188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pl-PL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0066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Arial Black"/>
              </a:rPr>
              <a:t>112</a:t>
            </a:r>
          </a:p>
        </p:txBody>
      </p:sp>
      <p:pic>
        <p:nvPicPr>
          <p:cNvPr id="24584" name="Picture 8" descr="ludek sto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463" y="3078163"/>
            <a:ext cx="696912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9" descr="ludek sto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3078163"/>
            <a:ext cx="696912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0" descr="ludek sto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3078163"/>
            <a:ext cx="696913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7" name="Rectangle 27"/>
          <p:cNvSpPr>
            <a:spLocks noChangeArrowheads="1"/>
          </p:cNvSpPr>
          <p:nvPr/>
        </p:nvSpPr>
        <p:spPr bwMode="auto">
          <a:xfrm>
            <a:off x="7391400" y="2738438"/>
            <a:ext cx="835025" cy="4619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pl-PL">
                <a:latin typeface="Arial" charset="0"/>
              </a:rPr>
              <a:t>CPR</a:t>
            </a:r>
          </a:p>
        </p:txBody>
      </p:sp>
      <p:sp>
        <p:nvSpPr>
          <p:cNvPr id="24588" name="AutoShape 28"/>
          <p:cNvSpPr>
            <a:spLocks noChangeArrowheads="1"/>
          </p:cNvSpPr>
          <p:nvPr/>
        </p:nvSpPr>
        <p:spPr bwMode="auto">
          <a:xfrm>
            <a:off x="931863" y="4446588"/>
            <a:ext cx="2305050" cy="1584325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pl-PL"/>
          </a:p>
        </p:txBody>
      </p:sp>
      <p:sp>
        <p:nvSpPr>
          <p:cNvPr id="24589" name="AutoShape 29"/>
          <p:cNvSpPr>
            <a:spLocks noChangeArrowheads="1"/>
          </p:cNvSpPr>
          <p:nvPr/>
        </p:nvSpPr>
        <p:spPr bwMode="auto">
          <a:xfrm>
            <a:off x="3595688" y="4446588"/>
            <a:ext cx="2305050" cy="1584325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pl-PL"/>
          </a:p>
        </p:txBody>
      </p:sp>
      <p:sp>
        <p:nvSpPr>
          <p:cNvPr id="24590" name="AutoShape 30"/>
          <p:cNvSpPr>
            <a:spLocks noChangeArrowheads="1"/>
          </p:cNvSpPr>
          <p:nvPr/>
        </p:nvSpPr>
        <p:spPr bwMode="auto">
          <a:xfrm>
            <a:off x="6332538" y="4446588"/>
            <a:ext cx="2305050" cy="1584325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pl-PL"/>
          </a:p>
        </p:txBody>
      </p:sp>
      <p:pic>
        <p:nvPicPr>
          <p:cNvPr id="24591" name="Picture 31" descr="ludek operator_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738" y="4591050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2" name="Picture 32" descr="ludek operator_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4738" y="5310188"/>
            <a:ext cx="5762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3" name="Picture 33" descr="ludek operator_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24025" y="4591050"/>
            <a:ext cx="5762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4" name="Picture 34" descr="ludek operator_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24025" y="5310188"/>
            <a:ext cx="576263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5" name="Picture 35" descr="ludek lekarz_n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67125" y="4591050"/>
            <a:ext cx="5746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6" name="Picture 36" descr="ludek lekarz_n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16413" y="4591050"/>
            <a:ext cx="5746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7" name="Picture 37" descr="ludek lekarz_n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67125" y="5238750"/>
            <a:ext cx="5746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8" name="Picture 38" descr="ludek lekarz_n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16413" y="5238750"/>
            <a:ext cx="5746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9" name="Picture 39" descr="ludek operator_cz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19875" y="4949825"/>
            <a:ext cx="5762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00" name="Picture 40" descr="ludek stoi_cz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48038" y="3070225"/>
            <a:ext cx="719137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01" name="Picture 41" descr="ludek stoi_cz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40200" y="3070225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2" name="Rectangle 42"/>
          <p:cNvSpPr>
            <a:spLocks noChangeArrowheads="1"/>
          </p:cNvSpPr>
          <p:nvPr/>
        </p:nvSpPr>
        <p:spPr bwMode="auto">
          <a:xfrm>
            <a:off x="2403475" y="5006975"/>
            <a:ext cx="801688" cy="4619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pl-PL">
                <a:latin typeface="Arial" charset="0"/>
              </a:rPr>
              <a:t>POL</a:t>
            </a:r>
          </a:p>
        </p:txBody>
      </p:sp>
      <p:sp>
        <p:nvSpPr>
          <p:cNvPr id="24603" name="Rectangle 43"/>
          <p:cNvSpPr>
            <a:spLocks noChangeArrowheads="1"/>
          </p:cNvSpPr>
          <p:nvPr/>
        </p:nvSpPr>
        <p:spPr bwMode="auto">
          <a:xfrm>
            <a:off x="4989513" y="4972050"/>
            <a:ext cx="817562" cy="4619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pl-PL">
                <a:latin typeface="Arial" charset="0"/>
              </a:rPr>
              <a:t>KPR</a:t>
            </a:r>
          </a:p>
        </p:txBody>
      </p:sp>
      <p:sp>
        <p:nvSpPr>
          <p:cNvPr id="24604" name="Rectangle 44"/>
          <p:cNvSpPr>
            <a:spLocks noChangeArrowheads="1"/>
          </p:cNvSpPr>
          <p:nvPr/>
        </p:nvSpPr>
        <p:spPr bwMode="auto">
          <a:xfrm>
            <a:off x="7658100" y="4979988"/>
            <a:ext cx="800100" cy="4619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pl-PL">
                <a:latin typeface="Arial" charset="0"/>
              </a:rPr>
              <a:t>PSP</a:t>
            </a:r>
          </a:p>
        </p:txBody>
      </p:sp>
      <p:sp>
        <p:nvSpPr>
          <p:cNvPr id="24605" name="Line 23"/>
          <p:cNvSpPr>
            <a:spLocks noChangeShapeType="1"/>
          </p:cNvSpPr>
          <p:nvPr/>
        </p:nvSpPr>
        <p:spPr bwMode="auto">
          <a:xfrm>
            <a:off x="2443163" y="3870325"/>
            <a:ext cx="2089150" cy="576263"/>
          </a:xfrm>
          <a:prstGeom prst="line">
            <a:avLst/>
          </a:prstGeom>
          <a:noFill/>
          <a:ln w="9525">
            <a:solidFill>
              <a:srgbClr val="00008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24606" name="Line 24"/>
          <p:cNvSpPr>
            <a:spLocks noChangeShapeType="1"/>
          </p:cNvSpPr>
          <p:nvPr/>
        </p:nvSpPr>
        <p:spPr bwMode="auto">
          <a:xfrm>
            <a:off x="2587625" y="3870325"/>
            <a:ext cx="4895850" cy="576263"/>
          </a:xfrm>
          <a:prstGeom prst="line">
            <a:avLst/>
          </a:prstGeom>
          <a:noFill/>
          <a:ln w="9525">
            <a:solidFill>
              <a:srgbClr val="000080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24607" name="WordArt 6"/>
          <p:cNvSpPr>
            <a:spLocks noChangeArrowheads="1" noChangeShapeType="1" noTextEdit="1"/>
          </p:cNvSpPr>
          <p:nvPr/>
        </p:nvSpPr>
        <p:spPr bwMode="auto">
          <a:xfrm>
            <a:off x="5748338" y="2276475"/>
            <a:ext cx="792162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pl-PL" sz="3600" kern="10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Arial Black"/>
              </a:rPr>
              <a:t>99x</a:t>
            </a:r>
          </a:p>
          <a:p>
            <a:pPr algn="ctr"/>
            <a:endParaRPr lang="pl-PL" sz="3600" kern="10">
              <a:ln w="9525">
                <a:round/>
                <a:headEnd/>
                <a:tailEnd/>
              </a:ln>
              <a:solidFill>
                <a:srgbClr val="92D050"/>
              </a:solidFill>
              <a:latin typeface="Arial Black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8688" y="142875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2800" i="1" dirty="0" smtClean="0"/>
              <a:t>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500188"/>
            <a:ext cx="7924800" cy="714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CPR w liczbach</a:t>
            </a:r>
            <a:endParaRPr lang="pl-PL" sz="3600" u="sng" dirty="0"/>
          </a:p>
        </p:txBody>
      </p:sp>
      <p:pic>
        <p:nvPicPr>
          <p:cNvPr id="25603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" name="Prostokąt 4"/>
          <p:cNvSpPr/>
          <p:nvPr/>
        </p:nvSpPr>
        <p:spPr>
          <a:xfrm>
            <a:off x="827088" y="1916113"/>
            <a:ext cx="8108950" cy="5264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Obszar pierwotny: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2 powiaty (</a:t>
            </a:r>
            <a:r>
              <a:rPr lang="pl-PL" b="1" dirty="0" err="1">
                <a:solidFill>
                  <a:schemeClr val="bg2"/>
                </a:solidFill>
                <a:latin typeface="+mn-lt"/>
                <a:cs typeface="+mn-cs"/>
              </a:rPr>
              <a:t>m.Kraków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, krakowski)</a:t>
            </a: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Obsługiwana populacja 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–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1,5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mln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obywateli</a:t>
            </a:r>
          </a:p>
          <a:p>
            <a:pPr eaLnBrk="0" hangingPunct="0">
              <a:buFont typeface="Arial" charset="0"/>
              <a:buChar char="•"/>
              <a:defRPr/>
            </a:pPr>
            <a:endParaRPr lang="pl-PL" b="1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Wsparcie dla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języków obcych 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(dwojakie)</a:t>
            </a:r>
          </a:p>
          <a:p>
            <a:pPr eaLnBrk="0" hangingPunct="0"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Automatyczna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lokalizacja zgłaszającego</a:t>
            </a:r>
          </a:p>
          <a:p>
            <a:pPr eaLnBrk="0" hangingPunct="0">
              <a:buFont typeface="Arial" charset="0"/>
              <a:buChar char="•"/>
              <a:defRPr/>
            </a:pPr>
            <a:endParaRPr lang="pl-PL" b="1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Zintegrowany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system mapowy</a:t>
            </a: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Nadzór </a:t>
            </a:r>
            <a:r>
              <a:rPr lang="pl-PL" b="1" dirty="0" err="1">
                <a:solidFill>
                  <a:schemeClr val="bg2"/>
                </a:solidFill>
                <a:latin typeface="+mn-lt"/>
                <a:cs typeface="+mn-cs"/>
              </a:rPr>
              <a:t>on-line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(wsparcie, odsłuch, recepcja)</a:t>
            </a: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cs typeface="+mn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1563" y="142875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2800" i="1" dirty="0" smtClean="0"/>
              <a:t>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500188"/>
            <a:ext cx="7924800" cy="714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CPR w liczbach</a:t>
            </a:r>
            <a:endParaRPr lang="pl-PL" sz="3600" u="sng" dirty="0"/>
          </a:p>
        </p:txBody>
      </p:sp>
      <p:pic>
        <p:nvPicPr>
          <p:cNvPr id="26627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26628" name="Prostokąt 4"/>
          <p:cNvSpPr>
            <a:spLocks noChangeArrowheads="1"/>
          </p:cNvSpPr>
          <p:nvPr/>
        </p:nvSpPr>
        <p:spPr bwMode="auto">
          <a:xfrm>
            <a:off x="1214438" y="2333625"/>
            <a:ext cx="29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Font typeface="Arial" charset="0"/>
              <a:buChar char="•"/>
            </a:pPr>
            <a:endParaRPr lang="pl-PL">
              <a:solidFill>
                <a:schemeClr val="bg2"/>
              </a:solidFill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928688" y="2492375"/>
            <a:ext cx="7388225" cy="4524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Średnia dzienna aktywność: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972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połączenia</a:t>
            </a:r>
            <a:endParaRPr lang="pl-PL" b="1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Średni czas oczekiwania: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3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,85 sekundy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Średni czas połączenia: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54,2 </a:t>
            </a:r>
            <a:r>
              <a:rPr lang="pl-PL" b="1" dirty="0" err="1">
                <a:solidFill>
                  <a:schemeClr val="bg2"/>
                </a:solidFill>
                <a:latin typeface="+mn-lt"/>
                <a:cs typeface="+mn-cs"/>
              </a:rPr>
              <a:t>sek</a:t>
            </a:r>
            <a:endParaRPr lang="pl-PL" b="1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Najdłuższa rozmowa: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33 min</a:t>
            </a: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Tylko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37%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rozmów kończy się wysłaniem zdarzenia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defRPr/>
            </a:pP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solidFill>
                <a:schemeClr val="bg2"/>
              </a:solidFill>
              <a:cs typeface="+mn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25" y="142875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2800" i="1" dirty="0" smtClean="0"/>
              <a:t>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500188"/>
            <a:ext cx="7924800" cy="714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CPR w liczbach</a:t>
            </a:r>
            <a:endParaRPr lang="pl-PL" sz="3600" u="sng" dirty="0"/>
          </a:p>
        </p:txBody>
      </p:sp>
      <p:pic>
        <p:nvPicPr>
          <p:cNvPr id="27651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27652" name="Prostokąt 4"/>
          <p:cNvSpPr>
            <a:spLocks noChangeArrowheads="1"/>
          </p:cNvSpPr>
          <p:nvPr/>
        </p:nvSpPr>
        <p:spPr bwMode="auto">
          <a:xfrm>
            <a:off x="1214438" y="2333625"/>
            <a:ext cx="29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Font typeface="Arial" charset="0"/>
              <a:buChar char="•"/>
            </a:pPr>
            <a:endParaRPr lang="pl-PL">
              <a:solidFill>
                <a:schemeClr val="bg2"/>
              </a:solidFill>
            </a:endParaRPr>
          </a:p>
        </p:txBody>
      </p:sp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0" y="2417763"/>
            <a:ext cx="6072188" cy="444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ole tekstowe 10"/>
          <p:cNvSpPr txBox="1"/>
          <p:nvPr/>
        </p:nvSpPr>
        <p:spPr>
          <a:xfrm>
            <a:off x="7715250" y="4071938"/>
            <a:ext cx="858838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Nr 998 </a:t>
            </a:r>
            <a:endParaRPr lang="pl-PL" sz="1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7715250" y="4357688"/>
            <a:ext cx="858838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Nr 112 </a:t>
            </a:r>
            <a:endParaRPr lang="pl-PL" sz="1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28625" y="2143125"/>
            <a:ext cx="32829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28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Średni czas odbioru</a:t>
            </a:r>
            <a:endParaRPr lang="pl-PL" sz="28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25" y="0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4000" i="1" dirty="0" smtClean="0"/>
              <a:t>	</a:t>
            </a:r>
            <a:r>
              <a:rPr lang="pl-PL" sz="2800" i="1" dirty="0" smtClean="0"/>
              <a:t>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500188"/>
            <a:ext cx="7924800" cy="714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CPR w liczbach</a:t>
            </a:r>
            <a:endParaRPr lang="pl-PL" sz="3600" u="sng" dirty="0"/>
          </a:p>
        </p:txBody>
      </p:sp>
      <p:pic>
        <p:nvPicPr>
          <p:cNvPr id="28675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28676" name="Prostokąt 4"/>
          <p:cNvSpPr>
            <a:spLocks noChangeArrowheads="1"/>
          </p:cNvSpPr>
          <p:nvPr/>
        </p:nvSpPr>
        <p:spPr bwMode="auto">
          <a:xfrm>
            <a:off x="1214438" y="2333625"/>
            <a:ext cx="29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Font typeface="Arial" charset="0"/>
              <a:buChar char="•"/>
            </a:pPr>
            <a:endParaRPr lang="pl-PL">
              <a:solidFill>
                <a:schemeClr val="bg2"/>
              </a:solidFill>
            </a:endParaRP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2643188"/>
            <a:ext cx="6583362" cy="3857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pole tekstowe 9"/>
          <p:cNvSpPr txBox="1"/>
          <p:nvPr/>
        </p:nvSpPr>
        <p:spPr>
          <a:xfrm>
            <a:off x="6072188" y="6000750"/>
            <a:ext cx="46037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ND</a:t>
            </a:r>
            <a:endParaRPr lang="pl-PL" sz="1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5286375" y="5929313"/>
            <a:ext cx="56515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SOB</a:t>
            </a:r>
            <a:endParaRPr lang="pl-PL" sz="1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500563" y="5786438"/>
            <a:ext cx="41910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PT</a:t>
            </a:r>
            <a:endParaRPr lang="pl-PL" sz="1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3786188" y="5715000"/>
            <a:ext cx="608012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CZW</a:t>
            </a:r>
            <a:endParaRPr lang="pl-PL" sz="1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3071813" y="5572125"/>
            <a:ext cx="4254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ŚR</a:t>
            </a:r>
            <a:endParaRPr lang="pl-PL" sz="1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2428875" y="5500688"/>
            <a:ext cx="48895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WT</a:t>
            </a:r>
            <a:endParaRPr lang="pl-PL" sz="1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1714500" y="5429250"/>
            <a:ext cx="5810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16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PON</a:t>
            </a:r>
            <a:endParaRPr lang="pl-PL" sz="1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2000250" y="2143125"/>
            <a:ext cx="56149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l-PL" sz="28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Średnia ilość połączeń tygodniowo</a:t>
            </a:r>
            <a:endParaRPr lang="pl-PL" sz="28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25" y="142875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2800" i="1" dirty="0" smtClean="0"/>
              <a:t>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Dane statystyczne (2):</a:t>
            </a:r>
            <a:endParaRPr lang="pl-PL" sz="3600" u="sng" dirty="0"/>
          </a:p>
        </p:txBody>
      </p:sp>
      <p:pic>
        <p:nvPicPr>
          <p:cNvPr id="29699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6" name="Prostokąt zaokrąglony 5"/>
          <p:cNvSpPr/>
          <p:nvPr/>
        </p:nvSpPr>
        <p:spPr bwMode="auto">
          <a:xfrm>
            <a:off x="285750" y="2143125"/>
            <a:ext cx="8358188" cy="107156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hangingPunct="0"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CPR generuje około 10 700 zdarzeń miesięcznie </a:t>
            </a:r>
          </a:p>
          <a:p>
            <a:pPr algn="ctr" eaLnBrk="0" hangingPunct="0"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(37% rozmów)</a:t>
            </a:r>
          </a:p>
        </p:txBody>
      </p:sp>
      <p:graphicFrame>
        <p:nvGraphicFramePr>
          <p:cNvPr id="7" name="Wykres 6"/>
          <p:cNvGraphicFramePr>
            <a:graphicFrameLocks/>
          </p:cNvGraphicFramePr>
          <p:nvPr/>
        </p:nvGraphicFramePr>
        <p:xfrm>
          <a:off x="571500" y="3000375"/>
          <a:ext cx="757237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Wnioski praktyczne:</a:t>
            </a:r>
            <a:endParaRPr lang="pl-PL" sz="3600" u="sng" dirty="0"/>
          </a:p>
        </p:txBody>
      </p:sp>
      <p:pic>
        <p:nvPicPr>
          <p:cNvPr id="30722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Tytuł 1"/>
          <p:cNvSpPr txBox="1">
            <a:spLocks/>
          </p:cNvSpPr>
          <p:nvPr/>
        </p:nvSpPr>
        <p:spPr bwMode="auto">
          <a:xfrm>
            <a:off x="1000125" y="142875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pl-PL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Centrum Powiadamiania Ratunkowego</a:t>
            </a:r>
            <a:endParaRPr kumimoji="1" lang="pl-PL" sz="2800" i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357188" y="2357438"/>
            <a:ext cx="9001125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buFont typeface="Arial" charset="0"/>
              <a:buChar char="•"/>
              <a:defRPr/>
            </a:pPr>
            <a:r>
              <a:rPr lang="pl-PL" sz="2000" dirty="0">
                <a:solidFill>
                  <a:schemeClr val="bg2"/>
                </a:solidFill>
                <a:latin typeface="+mn-lt"/>
                <a:cs typeface="+mn-cs"/>
              </a:rPr>
              <a:t> Możliwość wykształcenia cywilnego pracownika CPR</a:t>
            </a:r>
          </a:p>
          <a:p>
            <a:pPr eaLnBrk="0" hangingPunct="0">
              <a:buFont typeface="Arial" charset="0"/>
              <a:buChar char="•"/>
              <a:defRPr/>
            </a:pPr>
            <a:endParaRPr lang="pl-PL" sz="2000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sz="2000" dirty="0">
                <a:solidFill>
                  <a:schemeClr val="bg2"/>
                </a:solidFill>
                <a:latin typeface="+mn-lt"/>
                <a:cs typeface="+mn-cs"/>
              </a:rPr>
              <a:t> Umiejętność praktycznego szacowania zaangażowania kadrowego</a:t>
            </a:r>
          </a:p>
          <a:p>
            <a:pPr eaLnBrk="0" hangingPunct="0">
              <a:defRPr/>
            </a:pPr>
            <a:r>
              <a:rPr lang="pl-PL" sz="2000" dirty="0">
                <a:solidFill>
                  <a:schemeClr val="bg2"/>
                </a:solidFill>
                <a:latin typeface="+mn-lt"/>
                <a:cs typeface="+mn-cs"/>
              </a:rPr>
              <a:t>  na reprezentatywnej próbie ponad 1 mln populacji zarówno w aspekcie operatorskim, jak i dyspozytorskim</a:t>
            </a:r>
          </a:p>
          <a:p>
            <a:pPr eaLnBrk="0" hangingPunct="0">
              <a:defRPr/>
            </a:pPr>
            <a:endParaRPr lang="pl-PL" sz="2000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sz="2000" dirty="0">
                <a:solidFill>
                  <a:schemeClr val="bg2"/>
                </a:solidFill>
                <a:latin typeface="+mn-lt"/>
                <a:cs typeface="+mn-cs"/>
              </a:rPr>
              <a:t> Znajomość kierunku i częstotliwości obiegu informacji PR</a:t>
            </a:r>
          </a:p>
          <a:p>
            <a:pPr eaLnBrk="0" hangingPunct="0">
              <a:buFont typeface="Arial" charset="0"/>
              <a:buChar char="•"/>
              <a:defRPr/>
            </a:pPr>
            <a:endParaRPr lang="pl-PL" sz="2000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sz="2000" dirty="0">
                <a:solidFill>
                  <a:schemeClr val="bg2"/>
                </a:solidFill>
                <a:latin typeface="+mn-lt"/>
                <a:cs typeface="+mn-cs"/>
              </a:rPr>
              <a:t> Znajomość funkcjonalności oprogramowania </a:t>
            </a:r>
          </a:p>
          <a:p>
            <a:pPr eaLnBrk="0" hangingPunct="0">
              <a:buFont typeface="Arial" charset="0"/>
              <a:buChar char="•"/>
              <a:defRPr/>
            </a:pPr>
            <a:endParaRPr lang="pl-PL" sz="2000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sz="2000" dirty="0">
                <a:solidFill>
                  <a:schemeClr val="bg2"/>
                </a:solidFill>
                <a:latin typeface="+mn-lt"/>
                <a:cs typeface="+mn-cs"/>
              </a:rPr>
              <a:t> Integracja z obcymi systemami SWD</a:t>
            </a:r>
          </a:p>
          <a:p>
            <a:pPr eaLnBrk="0" hangingPunct="0">
              <a:buFont typeface="Arial" charset="0"/>
              <a:buChar char="•"/>
              <a:defRPr/>
            </a:pPr>
            <a:endParaRPr lang="pl-PL" sz="2000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sz="2000" dirty="0">
                <a:solidFill>
                  <a:schemeClr val="bg2"/>
                </a:solidFill>
                <a:latin typeface="+mn-lt"/>
                <a:cs typeface="+mn-cs"/>
              </a:rPr>
              <a:t> Rozwój terytorialny</a:t>
            </a:r>
            <a:endParaRPr lang="pl-PL" sz="2000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defRPr/>
            </a:pPr>
            <a:endParaRPr lang="pl-PL" sz="2000" dirty="0"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endParaRPr lang="pl-PL" sz="2000" dirty="0">
              <a:cs typeface="+mn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25" y="0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2800" i="1" dirty="0" smtClean="0"/>
              <a:t>	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428750"/>
            <a:ext cx="7924800" cy="6429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Co dalej ?</a:t>
            </a:r>
            <a:endParaRPr lang="pl-PL" sz="3600" u="sng" dirty="0"/>
          </a:p>
        </p:txBody>
      </p:sp>
      <p:pic>
        <p:nvPicPr>
          <p:cNvPr id="31747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6" name="pole tekstowe 5"/>
          <p:cNvSpPr txBox="1"/>
          <p:nvPr/>
        </p:nvSpPr>
        <p:spPr>
          <a:xfrm>
            <a:off x="785813" y="2357438"/>
            <a:ext cx="7858125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Zakończenie programu pilotażowego - 31.12.2009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Certyfikacja </a:t>
            </a:r>
            <a:r>
              <a:rPr lang="pl-PL" dirty="0" err="1">
                <a:solidFill>
                  <a:schemeClr val="bg2"/>
                </a:solidFill>
                <a:latin typeface="+mn-lt"/>
                <a:cs typeface="+mn-cs"/>
              </a:rPr>
              <a:t>MSWiA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Rozwój terytorialny</a:t>
            </a: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Poszerzenie zakresu współpracy</a:t>
            </a: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7 stycznia 2010 Minister </a:t>
            </a:r>
            <a:r>
              <a:rPr lang="pl-PL" dirty="0" err="1">
                <a:solidFill>
                  <a:schemeClr val="bg2"/>
                </a:solidFill>
                <a:latin typeface="+mn-lt"/>
                <a:cs typeface="+mn-cs"/>
              </a:rPr>
              <a:t>SWiA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informuje Wojewodów o koncepcji utworzenia 18 (16+2) </a:t>
            </a:r>
            <a:r>
              <a:rPr lang="pl-PL" dirty="0" err="1">
                <a:solidFill>
                  <a:schemeClr val="bg2"/>
                </a:solidFill>
                <a:latin typeface="+mn-lt"/>
                <a:cs typeface="+mn-cs"/>
              </a:rPr>
              <a:t>CPRów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w kraju.</a:t>
            </a: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Rozwój kolejnych </a:t>
            </a:r>
            <a:r>
              <a:rPr lang="pl-PL" dirty="0" err="1">
                <a:solidFill>
                  <a:schemeClr val="bg2"/>
                </a:solidFill>
                <a:latin typeface="+mn-lt"/>
                <a:cs typeface="+mn-cs"/>
              </a:rPr>
              <a:t>CPRów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Testy wsparcia wzajemnego</a:t>
            </a:r>
          </a:p>
          <a:p>
            <a:pPr eaLnBrk="0" hangingPunct="0">
              <a:buFont typeface="Arial" charset="0"/>
              <a:buChar char="•"/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Powstanie ośrodków centralnych (DB)</a:t>
            </a:r>
            <a:endParaRPr lang="pl-PL" dirty="0">
              <a:solidFill>
                <a:schemeClr val="bg2"/>
              </a:solidFill>
              <a:latin typeface="+mn-lt"/>
              <a:cs typeface="+mn-cs"/>
            </a:endParaRPr>
          </a:p>
          <a:p>
            <a:pPr eaLnBrk="0" hangingPunct="0">
              <a:defRPr/>
            </a:pPr>
            <a:endParaRPr lang="pl-PL" dirty="0">
              <a:cs typeface="+mn-cs"/>
            </a:endParaRPr>
          </a:p>
          <a:p>
            <a:pPr eaLnBrk="0" hangingPunct="0">
              <a:buFont typeface="Arial" charset="0"/>
              <a:buChar char="•"/>
              <a:defRPr/>
            </a:pPr>
            <a:endParaRPr lang="pl-PL" dirty="0">
              <a:cs typeface="+mn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125" y="0"/>
            <a:ext cx="7924800" cy="1066800"/>
          </a:xfrm>
        </p:spPr>
        <p:txBody>
          <a:bodyPr/>
          <a:lstStyle/>
          <a:p>
            <a:pPr algn="r" eaLnBrk="1" hangingPunct="1">
              <a:defRPr/>
            </a:pPr>
            <a:r>
              <a:rPr lang="pl-PL" sz="2800" i="1" dirty="0" smtClean="0"/>
              <a:t>	Centrum Powiadamiania Ratunkowego</a:t>
            </a:r>
            <a:endParaRPr lang="pl-PL" sz="2800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428750"/>
            <a:ext cx="7924800" cy="6429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smtClean="0"/>
              <a:t>Poszerzenie zakresu współpracy</a:t>
            </a:r>
            <a:endParaRPr lang="pl-PL" sz="3600" u="sng" dirty="0"/>
          </a:p>
        </p:txBody>
      </p:sp>
      <p:pic>
        <p:nvPicPr>
          <p:cNvPr id="32771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7" name="Prostokąt zaokrąglony 6"/>
          <p:cNvSpPr/>
          <p:nvPr/>
        </p:nvSpPr>
        <p:spPr bwMode="auto">
          <a:xfrm>
            <a:off x="4143375" y="2928938"/>
            <a:ext cx="1571625" cy="1357312"/>
          </a:xfrm>
          <a:prstGeom prst="roundRect">
            <a:avLst/>
          </a:prstGeom>
          <a:solidFill>
            <a:schemeClr val="accent6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hangingPunct="0">
              <a:defRPr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pl-PL" dirty="0">
                <a:latin typeface="Arial" pitchFamily="34" charset="0"/>
                <a:cs typeface="Arial" pitchFamily="34" charset="0"/>
              </a:rPr>
              <a:t>CPR</a:t>
            </a:r>
          </a:p>
        </p:txBody>
      </p:sp>
      <p:grpSp>
        <p:nvGrpSpPr>
          <p:cNvPr id="32773" name="Grupa 11"/>
          <p:cNvGrpSpPr>
            <a:grpSpLocks/>
          </p:cNvGrpSpPr>
          <p:nvPr/>
        </p:nvGrpSpPr>
        <p:grpSpPr bwMode="auto">
          <a:xfrm>
            <a:off x="5656263" y="1500188"/>
            <a:ext cx="3130550" cy="1714500"/>
            <a:chOff x="5656705" y="1500174"/>
            <a:chExt cx="3130137" cy="1714512"/>
          </a:xfrm>
        </p:grpSpPr>
        <p:sp>
          <p:nvSpPr>
            <p:cNvPr id="32798" name="Prostokąt zaokrąglony 7"/>
            <p:cNvSpPr>
              <a:spLocks noChangeArrowheads="1"/>
            </p:cNvSpPr>
            <p:nvPr/>
          </p:nvSpPr>
          <p:spPr bwMode="auto">
            <a:xfrm>
              <a:off x="7215206" y="1500174"/>
              <a:ext cx="1571636" cy="57150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 eaLnBrk="0" hangingPunct="0"/>
              <a:r>
                <a:rPr lang="pl-PL">
                  <a:latin typeface="Arial" charset="0"/>
                </a:rPr>
                <a:t>KPR</a:t>
              </a:r>
            </a:p>
          </p:txBody>
        </p:sp>
        <p:sp>
          <p:nvSpPr>
            <p:cNvPr id="32799" name="Prostokąt zaokrąglony 8"/>
            <p:cNvSpPr>
              <a:spLocks noChangeArrowheads="1"/>
            </p:cNvSpPr>
            <p:nvPr/>
          </p:nvSpPr>
          <p:spPr bwMode="auto">
            <a:xfrm>
              <a:off x="7215206" y="2071678"/>
              <a:ext cx="1571636" cy="57150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 eaLnBrk="0" hangingPunct="0"/>
              <a:r>
                <a:rPr lang="pl-PL">
                  <a:latin typeface="Arial" charset="0"/>
                </a:rPr>
                <a:t>MSK PSP</a:t>
              </a:r>
            </a:p>
          </p:txBody>
        </p:sp>
        <p:sp>
          <p:nvSpPr>
            <p:cNvPr id="32800" name="Prostokąt zaokrąglony 9"/>
            <p:cNvSpPr>
              <a:spLocks noChangeArrowheads="1"/>
            </p:cNvSpPr>
            <p:nvPr/>
          </p:nvSpPr>
          <p:spPr bwMode="auto">
            <a:xfrm>
              <a:off x="7215206" y="2643182"/>
              <a:ext cx="1571636" cy="57150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 eaLnBrk="0" hangingPunct="0"/>
              <a:r>
                <a:rPr lang="pl-PL">
                  <a:latin typeface="Arial" charset="0"/>
                </a:rPr>
                <a:t>POLICJA</a:t>
              </a:r>
            </a:p>
          </p:txBody>
        </p:sp>
        <p:sp>
          <p:nvSpPr>
            <p:cNvPr id="32801" name="Strzałka w lewo i prawo 10"/>
            <p:cNvSpPr>
              <a:spLocks noChangeArrowheads="1"/>
            </p:cNvSpPr>
            <p:nvPr/>
          </p:nvSpPr>
          <p:spPr bwMode="auto">
            <a:xfrm rot="-2356501">
              <a:off x="5656705" y="2725893"/>
              <a:ext cx="1517251" cy="357190"/>
            </a:xfrm>
            <a:prstGeom prst="leftRightArrow">
              <a:avLst>
                <a:gd name="adj1" fmla="val 50000"/>
                <a:gd name="adj2" fmla="val 50009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eaLnBrk="0" hangingPunct="0"/>
              <a:endParaRPr lang="pl-PL"/>
            </a:p>
          </p:txBody>
        </p:sp>
      </p:grpSp>
      <p:grpSp>
        <p:nvGrpSpPr>
          <p:cNvPr id="19" name="Grupa 18"/>
          <p:cNvGrpSpPr>
            <a:grpSpLocks/>
          </p:cNvGrpSpPr>
          <p:nvPr/>
        </p:nvGrpSpPr>
        <p:grpSpPr bwMode="auto">
          <a:xfrm>
            <a:off x="5803900" y="3286125"/>
            <a:ext cx="3340100" cy="1714500"/>
            <a:chOff x="5803690" y="3286124"/>
            <a:chExt cx="3340310" cy="1714512"/>
          </a:xfrm>
        </p:grpSpPr>
        <p:sp>
          <p:nvSpPr>
            <p:cNvPr id="32794" name="Prostokąt zaokrąglony 14"/>
            <p:cNvSpPr>
              <a:spLocks noChangeArrowheads="1"/>
            </p:cNvSpPr>
            <p:nvPr/>
          </p:nvSpPr>
          <p:spPr bwMode="auto">
            <a:xfrm>
              <a:off x="7572364" y="3286124"/>
              <a:ext cx="1571636" cy="57150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 eaLnBrk="0" hangingPunct="0"/>
              <a:r>
                <a:rPr lang="pl-PL">
                  <a:latin typeface="Arial" charset="0"/>
                </a:rPr>
                <a:t>PR2</a:t>
              </a:r>
            </a:p>
          </p:txBody>
        </p:sp>
        <p:sp>
          <p:nvSpPr>
            <p:cNvPr id="32795" name="Prostokąt zaokrąglony 15"/>
            <p:cNvSpPr>
              <a:spLocks noChangeArrowheads="1"/>
            </p:cNvSpPr>
            <p:nvPr/>
          </p:nvSpPr>
          <p:spPr bwMode="auto">
            <a:xfrm>
              <a:off x="7572364" y="3857628"/>
              <a:ext cx="1571636" cy="57150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 eaLnBrk="0" hangingPunct="0"/>
              <a:r>
                <a:rPr lang="pl-PL">
                  <a:latin typeface="Arial" charset="0"/>
                </a:rPr>
                <a:t>PSK PSP2</a:t>
              </a:r>
            </a:p>
          </p:txBody>
        </p:sp>
        <p:sp>
          <p:nvSpPr>
            <p:cNvPr id="32796" name="Prostokąt zaokrąglony 16"/>
            <p:cNvSpPr>
              <a:spLocks noChangeArrowheads="1"/>
            </p:cNvSpPr>
            <p:nvPr/>
          </p:nvSpPr>
          <p:spPr bwMode="auto">
            <a:xfrm>
              <a:off x="7572364" y="4429132"/>
              <a:ext cx="1571636" cy="57150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 eaLnBrk="0" hangingPunct="0"/>
              <a:r>
                <a:rPr lang="pl-PL">
                  <a:latin typeface="Arial" charset="0"/>
                </a:rPr>
                <a:t>POLICJA2</a:t>
              </a:r>
            </a:p>
          </p:txBody>
        </p:sp>
        <p:sp>
          <p:nvSpPr>
            <p:cNvPr id="32797" name="Strzałka w lewo i prawo 17"/>
            <p:cNvSpPr>
              <a:spLocks noChangeArrowheads="1"/>
            </p:cNvSpPr>
            <p:nvPr/>
          </p:nvSpPr>
          <p:spPr bwMode="auto">
            <a:xfrm rot="940346">
              <a:off x="5803690" y="3647618"/>
              <a:ext cx="1667733" cy="357190"/>
            </a:xfrm>
            <a:prstGeom prst="leftRightArrow">
              <a:avLst>
                <a:gd name="adj1" fmla="val 50000"/>
                <a:gd name="adj2" fmla="val 49998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eaLnBrk="0" hangingPunct="0"/>
              <a:endParaRPr lang="pl-PL"/>
            </a:p>
          </p:txBody>
        </p:sp>
      </p:grpSp>
      <p:grpSp>
        <p:nvGrpSpPr>
          <p:cNvPr id="25" name="Grupa 24"/>
          <p:cNvGrpSpPr>
            <a:grpSpLocks/>
          </p:cNvGrpSpPr>
          <p:nvPr/>
        </p:nvGrpSpPr>
        <p:grpSpPr bwMode="auto">
          <a:xfrm>
            <a:off x="5916613" y="3852863"/>
            <a:ext cx="1571625" cy="2647950"/>
            <a:chOff x="5916187" y="3853259"/>
            <a:chExt cx="1571636" cy="2647575"/>
          </a:xfrm>
        </p:grpSpPr>
        <p:sp>
          <p:nvSpPr>
            <p:cNvPr id="32790" name="Prostokąt zaokrąglony 20"/>
            <p:cNvSpPr>
              <a:spLocks noChangeArrowheads="1"/>
            </p:cNvSpPr>
            <p:nvPr/>
          </p:nvSpPr>
          <p:spPr bwMode="auto">
            <a:xfrm>
              <a:off x="5916187" y="4786322"/>
              <a:ext cx="1571636" cy="57150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 eaLnBrk="0" hangingPunct="0"/>
              <a:r>
                <a:rPr lang="pl-PL">
                  <a:latin typeface="Arial" charset="0"/>
                </a:rPr>
                <a:t>PRx</a:t>
              </a:r>
            </a:p>
          </p:txBody>
        </p:sp>
        <p:sp>
          <p:nvSpPr>
            <p:cNvPr id="32791" name="Prostokąt zaokrąglony 21"/>
            <p:cNvSpPr>
              <a:spLocks noChangeArrowheads="1"/>
            </p:cNvSpPr>
            <p:nvPr/>
          </p:nvSpPr>
          <p:spPr bwMode="auto">
            <a:xfrm>
              <a:off x="5916187" y="5357826"/>
              <a:ext cx="1571636" cy="57150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 eaLnBrk="0" hangingPunct="0"/>
              <a:r>
                <a:rPr lang="pl-PL">
                  <a:latin typeface="Arial" charset="0"/>
                </a:rPr>
                <a:t>PSK PSPx</a:t>
              </a:r>
            </a:p>
          </p:txBody>
        </p:sp>
        <p:sp>
          <p:nvSpPr>
            <p:cNvPr id="32792" name="Prostokąt zaokrąglony 22"/>
            <p:cNvSpPr>
              <a:spLocks noChangeArrowheads="1"/>
            </p:cNvSpPr>
            <p:nvPr/>
          </p:nvSpPr>
          <p:spPr bwMode="auto">
            <a:xfrm>
              <a:off x="5916187" y="5929330"/>
              <a:ext cx="1571636" cy="57150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algn="ctr" eaLnBrk="0" hangingPunct="0"/>
              <a:r>
                <a:rPr lang="pl-PL">
                  <a:latin typeface="Arial" charset="0"/>
                </a:rPr>
                <a:t>POLICJAx</a:t>
              </a:r>
            </a:p>
          </p:txBody>
        </p:sp>
        <p:sp>
          <p:nvSpPr>
            <p:cNvPr id="32793" name="Strzałka w lewo i prawo 23"/>
            <p:cNvSpPr>
              <a:spLocks noChangeArrowheads="1"/>
            </p:cNvSpPr>
            <p:nvPr/>
          </p:nvSpPr>
          <p:spPr bwMode="auto">
            <a:xfrm rot="2715808">
              <a:off x="5709020" y="4180155"/>
              <a:ext cx="1010981" cy="357190"/>
            </a:xfrm>
            <a:prstGeom prst="leftRightArrow">
              <a:avLst>
                <a:gd name="adj1" fmla="val 50000"/>
                <a:gd name="adj2" fmla="val 50003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eaLnBrk="0" hangingPunct="0"/>
              <a:endParaRPr lang="pl-PL"/>
            </a:p>
          </p:txBody>
        </p:sp>
      </p:grpSp>
      <p:grpSp>
        <p:nvGrpSpPr>
          <p:cNvPr id="39" name="Grupa 38"/>
          <p:cNvGrpSpPr>
            <a:grpSpLocks/>
          </p:cNvGrpSpPr>
          <p:nvPr/>
        </p:nvGrpSpPr>
        <p:grpSpPr bwMode="auto">
          <a:xfrm>
            <a:off x="357188" y="2071688"/>
            <a:ext cx="3567112" cy="1357312"/>
            <a:chOff x="357158" y="2071678"/>
            <a:chExt cx="3566823" cy="1357322"/>
          </a:xfrm>
        </p:grpSpPr>
        <p:sp>
          <p:nvSpPr>
            <p:cNvPr id="26" name="Prostokąt zaokrąglony 25"/>
            <p:cNvSpPr/>
            <p:nvPr/>
          </p:nvSpPr>
          <p:spPr bwMode="auto">
            <a:xfrm>
              <a:off x="357158" y="2071678"/>
              <a:ext cx="1571498" cy="1357322"/>
            </a:xfrm>
            <a:prstGeom prst="roundRect">
              <a:avLst/>
            </a:prstGeom>
            <a:solidFill>
              <a:schemeClr val="accent6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algn="ctr" eaLnBrk="0" hangingPunct="0">
                <a:defRPr/>
              </a:pPr>
              <a:endParaRPr lang="pl-PL" dirty="0">
                <a:latin typeface="Arial" pitchFamily="34" charset="0"/>
                <a:cs typeface="Arial" pitchFamily="34" charset="0"/>
              </a:endParaRPr>
            </a:p>
            <a:p>
              <a:pPr algn="ctr" eaLnBrk="0" hangingPunct="0">
                <a:defRPr/>
              </a:pPr>
              <a:r>
                <a:rPr lang="pl-PL" dirty="0">
                  <a:latin typeface="Arial" pitchFamily="34" charset="0"/>
                  <a:cs typeface="Arial" pitchFamily="34" charset="0"/>
                </a:rPr>
                <a:t>CPR2</a:t>
              </a:r>
            </a:p>
          </p:txBody>
        </p:sp>
        <p:sp>
          <p:nvSpPr>
            <p:cNvPr id="28" name="Strzałka w lewo i prawo 27"/>
            <p:cNvSpPr/>
            <p:nvPr/>
          </p:nvSpPr>
          <p:spPr bwMode="auto">
            <a:xfrm rot="901344">
              <a:off x="1995325" y="2835271"/>
              <a:ext cx="1928656" cy="428628"/>
            </a:xfrm>
            <a:prstGeom prst="leftRightArrow">
              <a:avLst/>
            </a:prstGeom>
            <a:solidFill>
              <a:schemeClr val="accent6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eaLnBrk="0" hangingPunct="0">
                <a:defRPr/>
              </a:pPr>
              <a:endParaRPr lang="pl-PL"/>
            </a:p>
          </p:txBody>
        </p:sp>
      </p:grpSp>
      <p:grpSp>
        <p:nvGrpSpPr>
          <p:cNvPr id="41" name="Grupa 40"/>
          <p:cNvGrpSpPr>
            <a:grpSpLocks/>
          </p:cNvGrpSpPr>
          <p:nvPr/>
        </p:nvGrpSpPr>
        <p:grpSpPr bwMode="auto">
          <a:xfrm>
            <a:off x="357188" y="3143250"/>
            <a:ext cx="3595687" cy="1785938"/>
            <a:chOff x="357158" y="3071810"/>
            <a:chExt cx="3595376" cy="1785950"/>
          </a:xfrm>
        </p:grpSpPr>
        <p:sp>
          <p:nvSpPr>
            <p:cNvPr id="27" name="Prostokąt zaokrąglony 26"/>
            <p:cNvSpPr/>
            <p:nvPr/>
          </p:nvSpPr>
          <p:spPr bwMode="auto">
            <a:xfrm>
              <a:off x="357158" y="3500438"/>
              <a:ext cx="1571489" cy="1357322"/>
            </a:xfrm>
            <a:prstGeom prst="roundRect">
              <a:avLst/>
            </a:prstGeom>
            <a:solidFill>
              <a:schemeClr val="accent6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algn="ctr" eaLnBrk="0" hangingPunct="0">
                <a:defRPr/>
              </a:pPr>
              <a:endParaRPr lang="pl-PL" dirty="0">
                <a:latin typeface="Arial" pitchFamily="34" charset="0"/>
                <a:cs typeface="Arial" pitchFamily="34" charset="0"/>
              </a:endParaRPr>
            </a:p>
            <a:p>
              <a:pPr algn="ctr" eaLnBrk="0" hangingPunct="0">
                <a:defRPr/>
              </a:pPr>
              <a:r>
                <a:rPr lang="pl-PL" dirty="0">
                  <a:latin typeface="Arial" pitchFamily="34" charset="0"/>
                  <a:cs typeface="Arial" pitchFamily="34" charset="0"/>
                </a:rPr>
                <a:t>CPR3</a:t>
              </a:r>
            </a:p>
          </p:txBody>
        </p:sp>
        <p:sp>
          <p:nvSpPr>
            <p:cNvPr id="29" name="Strzałka w lewo i prawo 28"/>
            <p:cNvSpPr/>
            <p:nvPr/>
          </p:nvSpPr>
          <p:spPr bwMode="auto">
            <a:xfrm rot="20883031">
              <a:off x="2023889" y="3695702"/>
              <a:ext cx="1928645" cy="428628"/>
            </a:xfrm>
            <a:prstGeom prst="leftRightArrow">
              <a:avLst/>
            </a:prstGeom>
            <a:solidFill>
              <a:schemeClr val="accent6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eaLnBrk="0" hangingPunct="0">
                <a:defRPr/>
              </a:pPr>
              <a:endParaRPr lang="pl-PL"/>
            </a:p>
          </p:txBody>
        </p:sp>
        <p:sp>
          <p:nvSpPr>
            <p:cNvPr id="32787" name="Strzałka w górę i w dół 29"/>
            <p:cNvSpPr>
              <a:spLocks noChangeArrowheads="1"/>
            </p:cNvSpPr>
            <p:nvPr/>
          </p:nvSpPr>
          <p:spPr bwMode="auto">
            <a:xfrm>
              <a:off x="1000100" y="3071810"/>
              <a:ext cx="357190" cy="714380"/>
            </a:xfrm>
            <a:prstGeom prst="up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12700" cap="sq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eaLnBrk="0" hangingPunct="0"/>
              <a:endParaRPr lang="pl-PL"/>
            </a:p>
          </p:txBody>
        </p:sp>
      </p:grpSp>
      <p:grpSp>
        <p:nvGrpSpPr>
          <p:cNvPr id="38" name="Grupa 37"/>
          <p:cNvGrpSpPr>
            <a:grpSpLocks/>
          </p:cNvGrpSpPr>
          <p:nvPr/>
        </p:nvGrpSpPr>
        <p:grpSpPr bwMode="auto">
          <a:xfrm>
            <a:off x="214313" y="4929188"/>
            <a:ext cx="4222750" cy="1928812"/>
            <a:chOff x="214282" y="4929198"/>
            <a:chExt cx="4223425" cy="1928802"/>
          </a:xfrm>
        </p:grpSpPr>
        <p:sp>
          <p:nvSpPr>
            <p:cNvPr id="31" name="Schemat blokowy: dysk magnetyczny 30"/>
            <p:cNvSpPr/>
            <p:nvPr/>
          </p:nvSpPr>
          <p:spPr bwMode="auto">
            <a:xfrm>
              <a:off x="214282" y="5715006"/>
              <a:ext cx="1500427" cy="1142994"/>
            </a:xfrm>
            <a:prstGeom prst="flowChartMagneticDisk">
              <a:avLst/>
            </a:prstGeom>
            <a:solidFill>
              <a:schemeClr val="accent4">
                <a:lumMod val="50000"/>
              </a:schemeClr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eaLnBrk="0" hangingPunct="0">
                <a:defRPr/>
              </a:pPr>
              <a:r>
                <a:rPr lang="pl-PL" dirty="0">
                  <a:latin typeface="Arial" pitchFamily="34" charset="0"/>
                  <a:cs typeface="Arial" pitchFamily="34" charset="0"/>
                </a:rPr>
                <a:t>     DB</a:t>
              </a:r>
            </a:p>
          </p:txBody>
        </p:sp>
        <p:sp>
          <p:nvSpPr>
            <p:cNvPr id="33" name="Strzałka w lewo i prawo 32"/>
            <p:cNvSpPr/>
            <p:nvPr/>
          </p:nvSpPr>
          <p:spPr bwMode="auto">
            <a:xfrm rot="19511650">
              <a:off x="1581337" y="4991110"/>
              <a:ext cx="2856370" cy="428623"/>
            </a:xfrm>
            <a:prstGeom prst="leftRightArrow">
              <a:avLst/>
            </a:prstGeom>
            <a:solidFill>
              <a:schemeClr val="accent4">
                <a:lumMod val="50000"/>
              </a:schemeClr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eaLnBrk="0" hangingPunct="0">
                <a:defRPr/>
              </a:pPr>
              <a:endParaRPr lang="pl-PL"/>
            </a:p>
          </p:txBody>
        </p:sp>
        <p:sp>
          <p:nvSpPr>
            <p:cNvPr id="34" name="Strzałka w górę i w dół 33"/>
            <p:cNvSpPr/>
            <p:nvPr/>
          </p:nvSpPr>
          <p:spPr bwMode="auto">
            <a:xfrm>
              <a:off x="857322" y="4929198"/>
              <a:ext cx="357245" cy="714371"/>
            </a:xfrm>
            <a:prstGeom prst="upDownArrow">
              <a:avLst/>
            </a:prstGeom>
            <a:solidFill>
              <a:schemeClr val="accent4">
                <a:lumMod val="50000"/>
              </a:schemeClr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eaLnBrk="0" hangingPunct="0">
                <a:defRPr/>
              </a:pPr>
              <a:endParaRPr lang="pl-PL"/>
            </a:p>
          </p:txBody>
        </p:sp>
      </p:grpSp>
      <p:grpSp>
        <p:nvGrpSpPr>
          <p:cNvPr id="37" name="Grupa 36"/>
          <p:cNvGrpSpPr>
            <a:grpSpLocks/>
          </p:cNvGrpSpPr>
          <p:nvPr/>
        </p:nvGrpSpPr>
        <p:grpSpPr bwMode="auto">
          <a:xfrm>
            <a:off x="3500438" y="4357688"/>
            <a:ext cx="1857375" cy="2214562"/>
            <a:chOff x="3500430" y="4357694"/>
            <a:chExt cx="1857388" cy="2214578"/>
          </a:xfrm>
        </p:grpSpPr>
        <p:sp>
          <p:nvSpPr>
            <p:cNvPr id="35" name="Schemat blokowy: wiele dokumentów 34"/>
            <p:cNvSpPr/>
            <p:nvPr/>
          </p:nvSpPr>
          <p:spPr bwMode="auto">
            <a:xfrm>
              <a:off x="3500430" y="5143512"/>
              <a:ext cx="1857388" cy="1428760"/>
            </a:xfrm>
            <a:prstGeom prst="flowChartMultidocument">
              <a:avLst/>
            </a:prstGeom>
            <a:solidFill>
              <a:schemeClr val="tx1">
                <a:lumMod val="85000"/>
              </a:schemeClr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algn="ctr" eaLnBrk="0" hangingPunct="0">
                <a:defRPr/>
              </a:pPr>
              <a:r>
                <a:rPr lang="pl-PL" dirty="0">
                  <a:latin typeface="Arial" pitchFamily="34" charset="0"/>
                  <a:cs typeface="Arial" pitchFamily="34" charset="0"/>
                </a:rPr>
                <a:t>INNE </a:t>
              </a:r>
            </a:p>
            <a:p>
              <a:pPr algn="ctr" eaLnBrk="0" hangingPunct="0">
                <a:defRPr/>
              </a:pPr>
              <a:r>
                <a:rPr lang="pl-PL" dirty="0">
                  <a:latin typeface="Arial" pitchFamily="34" charset="0"/>
                  <a:cs typeface="Arial" pitchFamily="34" charset="0"/>
                </a:rPr>
                <a:t>SŁUŻBY</a:t>
              </a:r>
            </a:p>
          </p:txBody>
        </p:sp>
        <p:sp>
          <p:nvSpPr>
            <p:cNvPr id="36" name="Strzałka w górę i w dół 35"/>
            <p:cNvSpPr/>
            <p:nvPr/>
          </p:nvSpPr>
          <p:spPr bwMode="auto">
            <a:xfrm>
              <a:off x="4429123" y="4357694"/>
              <a:ext cx="428628" cy="714380"/>
            </a:xfrm>
            <a:prstGeom prst="upDownArrow">
              <a:avLst/>
            </a:prstGeom>
            <a:solidFill>
              <a:schemeClr val="accent4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eaLnBrk="0" hangingPunct="0">
                <a:defRPr/>
              </a:pPr>
              <a:endParaRPr lang="pl-PL"/>
            </a:p>
          </p:txBody>
        </p:sp>
      </p:grp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err="1" smtClean="0"/>
              <a:t>CPRy</a:t>
            </a:r>
            <a:r>
              <a:rPr lang="pl-PL" sz="3600" u="sng" dirty="0" smtClean="0"/>
              <a:t> – co dalej?</a:t>
            </a:r>
            <a:endParaRPr lang="pl-PL" sz="3600" u="sng" dirty="0"/>
          </a:p>
        </p:txBody>
      </p:sp>
      <p:pic>
        <p:nvPicPr>
          <p:cNvPr id="33794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" name="pole tekstowe 4"/>
          <p:cNvSpPr txBox="1"/>
          <p:nvPr/>
        </p:nvSpPr>
        <p:spPr>
          <a:xfrm>
            <a:off x="357188" y="3143250"/>
            <a:ext cx="85725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Wdrożenie pełnej funkcjonalności CPR w Krakowie oraz dynamiczny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rozwój kolejnych 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(minimum dwóch)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CPR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na terenie innych województw to niezbędne czynniki warunkujące skuteczną weryfikację tez przedstawionych przez </a:t>
            </a:r>
            <a:r>
              <a:rPr lang="pl-PL" dirty="0" err="1">
                <a:solidFill>
                  <a:schemeClr val="bg2"/>
                </a:solidFill>
                <a:latin typeface="+mn-lt"/>
                <a:cs typeface="+mn-cs"/>
              </a:rPr>
              <a:t>MSWiA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. </a:t>
            </a:r>
            <a:endParaRPr lang="pl-PL" dirty="0">
              <a:latin typeface="+mn-lt"/>
              <a:cs typeface="+mn-cs"/>
            </a:endParaRPr>
          </a:p>
        </p:txBody>
      </p:sp>
      <p:sp>
        <p:nvSpPr>
          <p:cNvPr id="8" name="Tytuł 1"/>
          <p:cNvSpPr txBox="1">
            <a:spLocks/>
          </p:cNvSpPr>
          <p:nvPr/>
        </p:nvSpPr>
        <p:spPr bwMode="auto">
          <a:xfrm>
            <a:off x="1000125" y="142875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pl-PL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Centrum Powiadamiania Ratunkowego</a:t>
            </a:r>
            <a:endParaRPr kumimoji="1" lang="pl-PL" sz="2800" i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err="1" smtClean="0"/>
              <a:t>CPRy</a:t>
            </a:r>
            <a:r>
              <a:rPr lang="pl-PL" sz="3600" u="sng" dirty="0" smtClean="0"/>
              <a:t> – co dalej?</a:t>
            </a:r>
            <a:endParaRPr lang="pl-PL" sz="3600" u="sng" dirty="0"/>
          </a:p>
        </p:txBody>
      </p:sp>
      <p:pic>
        <p:nvPicPr>
          <p:cNvPr id="34818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Tytuł 1"/>
          <p:cNvSpPr txBox="1">
            <a:spLocks/>
          </p:cNvSpPr>
          <p:nvPr/>
        </p:nvSpPr>
        <p:spPr bwMode="auto">
          <a:xfrm>
            <a:off x="1000125" y="142875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pl-PL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Centrum Powiadamiania Ratunkowego</a:t>
            </a:r>
            <a:endParaRPr kumimoji="1" lang="pl-PL" sz="2800" i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57188" y="3143250"/>
            <a:ext cx="85725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Niezbędne jest też uruchomienie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produktów centralnych 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umożliwiających pełną integrację merytoryczną i funkcjonalną </a:t>
            </a:r>
            <a:r>
              <a:rPr lang="pl-PL" dirty="0" err="1">
                <a:solidFill>
                  <a:schemeClr val="bg2"/>
                </a:solidFill>
                <a:latin typeface="+mn-lt"/>
                <a:cs typeface="+mn-cs"/>
              </a:rPr>
              <a:t>CPRów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(w tym pozyskiwanie danych od operatorów, zasoby mapowe, usprawnienie narzędzi NKA, oddanie do użytku branżowych SWD).</a:t>
            </a:r>
            <a:endParaRPr lang="pl-PL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00188"/>
            <a:ext cx="79248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l-PL" sz="3600" u="sng" dirty="0" err="1" smtClean="0"/>
              <a:t>CPRy</a:t>
            </a:r>
            <a:r>
              <a:rPr lang="pl-PL" sz="3600" u="sng" dirty="0" smtClean="0"/>
              <a:t> – co dalej?</a:t>
            </a:r>
            <a:endParaRPr lang="pl-PL" sz="3600" u="sng" dirty="0"/>
          </a:p>
        </p:txBody>
      </p:sp>
      <p:pic>
        <p:nvPicPr>
          <p:cNvPr id="35842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792287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Tytuł 1"/>
          <p:cNvSpPr txBox="1">
            <a:spLocks/>
          </p:cNvSpPr>
          <p:nvPr/>
        </p:nvSpPr>
        <p:spPr bwMode="auto">
          <a:xfrm>
            <a:off x="1000125" y="142875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pl-PL" sz="2800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Centrum Powiadamiania Ratunkowego</a:t>
            </a:r>
            <a:endParaRPr kumimoji="1" lang="pl-PL" sz="2800" i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57188" y="3143250"/>
            <a:ext cx="857250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Projektem pobocznym, umożliwiającym oddanie do publicznego użytku systemu zintegrowanej obsługi wywołań alarmowych jest też utworzenie </a:t>
            </a:r>
            <a:r>
              <a:rPr lang="pl-PL" b="1" dirty="0">
                <a:solidFill>
                  <a:schemeClr val="bg2"/>
                </a:solidFill>
                <a:latin typeface="+mn-lt"/>
                <a:cs typeface="+mn-cs"/>
              </a:rPr>
              <a:t>ośrodka (ośrodków) szkoleń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 dla pracowników </a:t>
            </a:r>
            <a:r>
              <a:rPr lang="pl-PL" dirty="0" err="1">
                <a:solidFill>
                  <a:schemeClr val="bg2"/>
                </a:solidFill>
                <a:latin typeface="+mn-lt"/>
                <a:cs typeface="+mn-cs"/>
              </a:rPr>
              <a:t>CPRów</a:t>
            </a:r>
            <a:r>
              <a:rPr lang="pl-PL" dirty="0">
                <a:solidFill>
                  <a:schemeClr val="bg2"/>
                </a:solidFill>
                <a:latin typeface="+mn-lt"/>
                <a:cs typeface="+mn-cs"/>
              </a:rPr>
              <a:t>.</a:t>
            </a:r>
            <a:endParaRPr lang="pl-PL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82663" y="3500438"/>
            <a:ext cx="7467600" cy="914400"/>
          </a:xfrm>
        </p:spPr>
        <p:txBody>
          <a:bodyPr anchor="b"/>
          <a:lstStyle/>
          <a:p>
            <a:pPr eaLnBrk="1" hangingPunct="1">
              <a:defRPr/>
            </a:pP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 Extra Bold" pitchFamily="34" charset="-18"/>
              </a:rPr>
              <a:t>Dziękuję za uwagę !</a:t>
            </a:r>
            <a:b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 Extra Bold" pitchFamily="34" charset="-18"/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 Extra Bold" pitchFamily="34" charset="-18"/>
              </a:rPr>
              <a:t/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 Extra Bold" pitchFamily="34" charset="-18"/>
              </a:rPr>
            </a:br>
            <a: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 Extra Bold" pitchFamily="34" charset="-18"/>
              </a:rPr>
              <a:t>Bartosz Noworyta</a:t>
            </a:r>
            <a:b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 Extra Bold" pitchFamily="34" charset="-18"/>
              </a:rPr>
            </a:br>
            <a: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 Condensed Extra Bold" pitchFamily="34" charset="-18"/>
              </a:rPr>
              <a:t>bnow@muw.pl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686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500688"/>
            <a:ext cx="4100512" cy="785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36867" name="Picture 17" descr="pcbclo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5429250"/>
            <a:ext cx="9048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5500688"/>
            <a:ext cx="1662112" cy="7286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36869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12088" y="5286375"/>
            <a:ext cx="1176337" cy="10906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ntral business district design template">
  <a:themeElements>
    <a:clrScheme name="Motyw pakietu Office 1">
      <a:dk1>
        <a:srgbClr val="000066"/>
      </a:dk1>
      <a:lt1>
        <a:srgbClr val="FFFFFF"/>
      </a:lt1>
      <a:dk2>
        <a:srgbClr val="003366"/>
      </a:dk2>
      <a:lt2>
        <a:srgbClr val="FFFFFF"/>
      </a:lt2>
      <a:accent1>
        <a:srgbClr val="8EB3C8"/>
      </a:accent1>
      <a:accent2>
        <a:srgbClr val="6F97B3"/>
      </a:accent2>
      <a:accent3>
        <a:srgbClr val="AAADB8"/>
      </a:accent3>
      <a:accent4>
        <a:srgbClr val="DADADA"/>
      </a:accent4>
      <a:accent5>
        <a:srgbClr val="C6D6E0"/>
      </a:accent5>
      <a:accent6>
        <a:srgbClr val="6488A2"/>
      </a:accent6>
      <a:hlink>
        <a:srgbClr val="556575"/>
      </a:hlink>
      <a:folHlink>
        <a:srgbClr val="3D556F"/>
      </a:folHlink>
    </a:clrScheme>
    <a:fontScheme name="Motyw pakietu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tyw pakietu Office 1">
        <a:dk1>
          <a:srgbClr val="000066"/>
        </a:dk1>
        <a:lt1>
          <a:srgbClr val="FFFFFF"/>
        </a:lt1>
        <a:dk2>
          <a:srgbClr val="003366"/>
        </a:dk2>
        <a:lt2>
          <a:srgbClr val="FFFFFF"/>
        </a:lt2>
        <a:accent1>
          <a:srgbClr val="8EB3C8"/>
        </a:accent1>
        <a:accent2>
          <a:srgbClr val="6F97B3"/>
        </a:accent2>
        <a:accent3>
          <a:srgbClr val="AAADB8"/>
        </a:accent3>
        <a:accent4>
          <a:srgbClr val="DADADA"/>
        </a:accent4>
        <a:accent5>
          <a:srgbClr val="C6D6E0"/>
        </a:accent5>
        <a:accent6>
          <a:srgbClr val="6488A2"/>
        </a:accent6>
        <a:hlink>
          <a:srgbClr val="556575"/>
        </a:hlink>
        <a:folHlink>
          <a:srgbClr val="3D556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Central business district design template</Template>
  <TotalTime>2046</TotalTime>
  <Words>546</Words>
  <Application>Microsoft Office PowerPoint</Application>
  <PresentationFormat>Pokaz na ekranie (4:3)</PresentationFormat>
  <Paragraphs>142</Paragraphs>
  <Slides>21</Slides>
  <Notes>2</Notes>
  <HiddenSlides>0</HiddenSlides>
  <MMClips>0</MMClips>
  <ScaleCrop>false</ScaleCrop>
  <HeadingPairs>
    <vt:vector size="8" baseType="variant">
      <vt:variant>
        <vt:lpstr>Używane czcionki</vt:lpstr>
      </vt:variant>
      <vt:variant>
        <vt:i4>6</vt:i4>
      </vt:variant>
      <vt:variant>
        <vt:lpstr>Szablon projektu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9" baseType="lpstr">
      <vt:lpstr>Times New Roman</vt:lpstr>
      <vt:lpstr>Arial</vt:lpstr>
      <vt:lpstr>Tahoma</vt:lpstr>
      <vt:lpstr>Wingdings</vt:lpstr>
      <vt:lpstr>Tw Cen MT Condensed Extra Bold</vt:lpstr>
      <vt:lpstr>Arial Narrow</vt:lpstr>
      <vt:lpstr>Central business district design template</vt:lpstr>
      <vt:lpstr>Wykres programu Microsoft Excel</vt:lpstr>
      <vt:lpstr>Centrum Powiadamiania Ratunkowego</vt:lpstr>
      <vt:lpstr>Slajd 2</vt:lpstr>
      <vt:lpstr>Centrum Powiadamiania Ratunkowego</vt:lpstr>
      <vt:lpstr>Slajd 4</vt:lpstr>
      <vt:lpstr>Slajd 5</vt:lpstr>
      <vt:lpstr>Centrum Powiadamiania Ratunkowego</vt:lpstr>
      <vt:lpstr>Slajd 7</vt:lpstr>
      <vt:lpstr> Centrum Powiadamiania Ratunkowego</vt:lpstr>
      <vt:lpstr>Centrum Powiadamiania Ratunkowego</vt:lpstr>
      <vt:lpstr>Centrum Powiadamiania Ratunkowego</vt:lpstr>
      <vt:lpstr>Centrum Powiadamiania Ratunkowego</vt:lpstr>
      <vt:lpstr>Centrum Powiadamiania Ratunkowego</vt:lpstr>
      <vt:lpstr> Centrum Powiadamiania Ratunkowego</vt:lpstr>
      <vt:lpstr>Centrum Powiadamiania Ratunkowego</vt:lpstr>
      <vt:lpstr>Slajd 15</vt:lpstr>
      <vt:lpstr> Centrum Powiadamiania Ratunkowego</vt:lpstr>
      <vt:lpstr> Centrum Powiadamiania Ratunkowego</vt:lpstr>
      <vt:lpstr>Slajd 18</vt:lpstr>
      <vt:lpstr>Slajd 19</vt:lpstr>
      <vt:lpstr>Slajd 20</vt:lpstr>
      <vt:lpstr>Dziękuję za uwagę !  Bartosz Noworyta bnow@muw.pl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Bartek</dc:creator>
  <cp:lastModifiedBy>uke</cp:lastModifiedBy>
  <cp:revision>198</cp:revision>
  <dcterms:created xsi:type="dcterms:W3CDTF">2009-11-12T11:13:46Z</dcterms:created>
  <dcterms:modified xsi:type="dcterms:W3CDTF">2011-04-27T08:40:48Z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TC011408041045</vt:lpwstr>
  </property>
</Properties>
</file>