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764" r:id="rId2"/>
  </p:sldMasterIdLst>
  <p:notesMasterIdLst>
    <p:notesMasterId r:id="rId19"/>
  </p:notesMasterIdLst>
  <p:handoutMasterIdLst>
    <p:handoutMasterId r:id="rId20"/>
  </p:handoutMasterIdLst>
  <p:sldIdLst>
    <p:sldId id="268" r:id="rId3"/>
    <p:sldId id="291" r:id="rId4"/>
    <p:sldId id="292" r:id="rId5"/>
    <p:sldId id="283" r:id="rId6"/>
    <p:sldId id="282" r:id="rId7"/>
    <p:sldId id="284" r:id="rId8"/>
    <p:sldId id="298" r:id="rId9"/>
    <p:sldId id="296" r:id="rId10"/>
    <p:sldId id="288" r:id="rId11"/>
    <p:sldId id="289" r:id="rId12"/>
    <p:sldId id="290" r:id="rId13"/>
    <p:sldId id="295" r:id="rId14"/>
    <p:sldId id="299" r:id="rId15"/>
    <p:sldId id="280" r:id="rId16"/>
    <p:sldId id="294" r:id="rId17"/>
    <p:sldId id="269" r:id="rId18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000099"/>
    <a:srgbClr val="F6FC14"/>
    <a:srgbClr val="E9F824"/>
    <a:srgbClr val="FCCAB6"/>
    <a:srgbClr val="000000"/>
    <a:srgbClr val="66CC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814" autoAdjust="0"/>
    <p:restoredTop sz="86500" autoAdjust="0"/>
  </p:normalViewPr>
  <p:slideViewPr>
    <p:cSldViewPr snapToObjects="1">
      <p:cViewPr varScale="1">
        <p:scale>
          <a:sx n="94" d="100"/>
          <a:sy n="94" d="100"/>
        </p:scale>
        <p:origin x="-480" y="-96"/>
      </p:cViewPr>
      <p:guideLst>
        <p:guide orient="horz" pos="1003"/>
        <p:guide pos="476"/>
      </p:guideLst>
    </p:cSldViewPr>
  </p:slideViewPr>
  <p:outlineViewPr>
    <p:cViewPr>
      <p:scale>
        <a:sx n="33" d="100"/>
        <a:sy n="33" d="100"/>
      </p:scale>
      <p:origin x="36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7" d="100"/>
          <a:sy n="77" d="100"/>
        </p:scale>
        <p:origin x="-3702" y="-96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EA40E-D551-46DE-B4DF-BF6EFC815280}" type="doc">
      <dgm:prSet loTypeId="urn:microsoft.com/office/officeart/2005/8/layout/hProcess9" loCatId="process" qsTypeId="urn:microsoft.com/office/officeart/2005/8/quickstyle/3d1" qsCatId="3D" csTypeId="urn:microsoft.com/office/officeart/2005/8/colors/accent0_3" csCatId="mainScheme" phldr="1"/>
      <dgm:spPr/>
    </dgm:pt>
    <dgm:pt modelId="{8E6280A1-5ECF-407D-BB58-5E7F440E4FC3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l-PL" dirty="0"/>
        </a:p>
      </dgm:t>
    </dgm:pt>
    <dgm:pt modelId="{2C9542FD-402D-45FE-9243-3BF7C9134EBF}" type="parTrans" cxnId="{224A6C53-32D6-4A4C-A880-248F8657726E}">
      <dgm:prSet/>
      <dgm:spPr/>
      <dgm:t>
        <a:bodyPr/>
        <a:lstStyle/>
        <a:p>
          <a:endParaRPr lang="pl-PL"/>
        </a:p>
      </dgm:t>
    </dgm:pt>
    <dgm:pt modelId="{FC43353C-0C4F-4D25-9586-642871FB8AF5}" type="sibTrans" cxnId="{224A6C53-32D6-4A4C-A880-248F8657726E}">
      <dgm:prSet/>
      <dgm:spPr/>
      <dgm:t>
        <a:bodyPr/>
        <a:lstStyle/>
        <a:p>
          <a:endParaRPr lang="pl-PL"/>
        </a:p>
      </dgm:t>
    </dgm:pt>
    <dgm:pt modelId="{057BBDD9-9912-41AA-8E58-82CE2ED04987}">
      <dgm:prSet phldrT="[Teks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l-PL" dirty="0"/>
        </a:p>
      </dgm:t>
    </dgm:pt>
    <dgm:pt modelId="{16EAF2CF-DDF0-4F6A-A770-C04B614A7F62}" type="parTrans" cxnId="{78A78466-33DD-43DB-A524-77765A62FC3D}">
      <dgm:prSet/>
      <dgm:spPr/>
      <dgm:t>
        <a:bodyPr/>
        <a:lstStyle/>
        <a:p>
          <a:endParaRPr lang="pl-PL"/>
        </a:p>
      </dgm:t>
    </dgm:pt>
    <dgm:pt modelId="{EB74CE28-3886-4C61-B7EA-8B7CFA4C823E}" type="sibTrans" cxnId="{78A78466-33DD-43DB-A524-77765A62FC3D}">
      <dgm:prSet/>
      <dgm:spPr/>
      <dgm:t>
        <a:bodyPr/>
        <a:lstStyle/>
        <a:p>
          <a:endParaRPr lang="pl-PL"/>
        </a:p>
      </dgm:t>
    </dgm:pt>
    <dgm:pt modelId="{576E728F-C5E8-4920-859C-8B56BED23D1D}">
      <dgm:prSet phldrT="[Teks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l-PL" dirty="0"/>
        </a:p>
      </dgm:t>
    </dgm:pt>
    <dgm:pt modelId="{7E816B2B-6AFD-4DFB-A770-05603105643D}" type="parTrans" cxnId="{353B027E-0053-4020-ADFA-344A8D6E4816}">
      <dgm:prSet/>
      <dgm:spPr/>
      <dgm:t>
        <a:bodyPr/>
        <a:lstStyle/>
        <a:p>
          <a:endParaRPr lang="pl-PL"/>
        </a:p>
      </dgm:t>
    </dgm:pt>
    <dgm:pt modelId="{315BEBE2-484C-492A-8965-D0025CB322E9}" type="sibTrans" cxnId="{353B027E-0053-4020-ADFA-344A8D6E4816}">
      <dgm:prSet/>
      <dgm:spPr/>
      <dgm:t>
        <a:bodyPr/>
        <a:lstStyle/>
        <a:p>
          <a:endParaRPr lang="pl-PL"/>
        </a:p>
      </dgm:t>
    </dgm:pt>
    <dgm:pt modelId="{BF63BFE1-EDBB-41EB-AECA-86420148849D}" type="pres">
      <dgm:prSet presAssocID="{151EA40E-D551-46DE-B4DF-BF6EFC815280}" presName="CompostProcess" presStyleCnt="0">
        <dgm:presLayoutVars>
          <dgm:dir/>
          <dgm:resizeHandles val="exact"/>
        </dgm:presLayoutVars>
      </dgm:prSet>
      <dgm:spPr/>
    </dgm:pt>
    <dgm:pt modelId="{572F8AA3-C7FC-49FD-BC4D-8AA1FD2D5F7B}" type="pres">
      <dgm:prSet presAssocID="{151EA40E-D551-46DE-B4DF-BF6EFC815280}" presName="arrow" presStyleLbl="bgShp" presStyleIdx="0" presStyleCnt="1" custLinFactNeighborX="-1252"/>
      <dgm:spPr/>
    </dgm:pt>
    <dgm:pt modelId="{62AE4A1D-F13D-49C3-BD07-F8A97B06D283}" type="pres">
      <dgm:prSet presAssocID="{151EA40E-D551-46DE-B4DF-BF6EFC815280}" presName="linearProcess" presStyleCnt="0"/>
      <dgm:spPr/>
    </dgm:pt>
    <dgm:pt modelId="{EE8F8059-E95B-4348-A701-0F034520F138}" type="pres">
      <dgm:prSet presAssocID="{8E6280A1-5ECF-407D-BB58-5E7F440E4FC3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BA2F8AF-3DF9-4E9B-8B62-4029086729D7}" type="pres">
      <dgm:prSet presAssocID="{FC43353C-0C4F-4D25-9586-642871FB8AF5}" presName="sibTrans" presStyleCnt="0"/>
      <dgm:spPr/>
    </dgm:pt>
    <dgm:pt modelId="{AF4F73BE-B7BF-433C-BA02-12B0B8AEC42E}" type="pres">
      <dgm:prSet presAssocID="{057BBDD9-9912-41AA-8E58-82CE2ED0498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68C05E9-5EF4-4859-BA06-B4E9DDED18F1}" type="pres">
      <dgm:prSet presAssocID="{EB74CE28-3886-4C61-B7EA-8B7CFA4C823E}" presName="sibTrans" presStyleCnt="0"/>
      <dgm:spPr/>
    </dgm:pt>
    <dgm:pt modelId="{DDB8AAF3-CE5E-40F3-B65C-5ABE6329EF9F}" type="pres">
      <dgm:prSet presAssocID="{576E728F-C5E8-4920-859C-8B56BED23D1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8F5CF366-A392-4204-9CBB-CE390B8DB611}" type="presOf" srcId="{576E728F-C5E8-4920-859C-8B56BED23D1D}" destId="{DDB8AAF3-CE5E-40F3-B65C-5ABE6329EF9F}" srcOrd="0" destOrd="0" presId="urn:microsoft.com/office/officeart/2005/8/layout/hProcess9"/>
    <dgm:cxn modelId="{353B027E-0053-4020-ADFA-344A8D6E4816}" srcId="{151EA40E-D551-46DE-B4DF-BF6EFC815280}" destId="{576E728F-C5E8-4920-859C-8B56BED23D1D}" srcOrd="2" destOrd="0" parTransId="{7E816B2B-6AFD-4DFB-A770-05603105643D}" sibTransId="{315BEBE2-484C-492A-8965-D0025CB322E9}"/>
    <dgm:cxn modelId="{562E0090-856F-4FC8-BCCE-0D40178FC2A7}" type="presOf" srcId="{151EA40E-D551-46DE-B4DF-BF6EFC815280}" destId="{BF63BFE1-EDBB-41EB-AECA-86420148849D}" srcOrd="0" destOrd="0" presId="urn:microsoft.com/office/officeart/2005/8/layout/hProcess9"/>
    <dgm:cxn modelId="{78936D84-0AB6-4460-8201-90F84977DADE}" type="presOf" srcId="{8E6280A1-5ECF-407D-BB58-5E7F440E4FC3}" destId="{EE8F8059-E95B-4348-A701-0F034520F138}" srcOrd="0" destOrd="0" presId="urn:microsoft.com/office/officeart/2005/8/layout/hProcess9"/>
    <dgm:cxn modelId="{C03F5D05-3D1F-46D6-BDA9-DE7972318941}" type="presOf" srcId="{057BBDD9-9912-41AA-8E58-82CE2ED04987}" destId="{AF4F73BE-B7BF-433C-BA02-12B0B8AEC42E}" srcOrd="0" destOrd="0" presId="urn:microsoft.com/office/officeart/2005/8/layout/hProcess9"/>
    <dgm:cxn modelId="{224A6C53-32D6-4A4C-A880-248F8657726E}" srcId="{151EA40E-D551-46DE-B4DF-BF6EFC815280}" destId="{8E6280A1-5ECF-407D-BB58-5E7F440E4FC3}" srcOrd="0" destOrd="0" parTransId="{2C9542FD-402D-45FE-9243-3BF7C9134EBF}" sibTransId="{FC43353C-0C4F-4D25-9586-642871FB8AF5}"/>
    <dgm:cxn modelId="{78A78466-33DD-43DB-A524-77765A62FC3D}" srcId="{151EA40E-D551-46DE-B4DF-BF6EFC815280}" destId="{057BBDD9-9912-41AA-8E58-82CE2ED04987}" srcOrd="1" destOrd="0" parTransId="{16EAF2CF-DDF0-4F6A-A770-C04B614A7F62}" sibTransId="{EB74CE28-3886-4C61-B7EA-8B7CFA4C823E}"/>
    <dgm:cxn modelId="{4AB93FF0-0B43-4402-971F-CC6FE3077094}" type="presParOf" srcId="{BF63BFE1-EDBB-41EB-AECA-86420148849D}" destId="{572F8AA3-C7FC-49FD-BC4D-8AA1FD2D5F7B}" srcOrd="0" destOrd="0" presId="urn:microsoft.com/office/officeart/2005/8/layout/hProcess9"/>
    <dgm:cxn modelId="{628B28F8-44AE-4E05-AE24-EC1ADCD6A31A}" type="presParOf" srcId="{BF63BFE1-EDBB-41EB-AECA-86420148849D}" destId="{62AE4A1D-F13D-49C3-BD07-F8A97B06D283}" srcOrd="1" destOrd="0" presId="urn:microsoft.com/office/officeart/2005/8/layout/hProcess9"/>
    <dgm:cxn modelId="{F2DCA553-5041-4A30-BA1B-211BA6CBDD66}" type="presParOf" srcId="{62AE4A1D-F13D-49C3-BD07-F8A97B06D283}" destId="{EE8F8059-E95B-4348-A701-0F034520F138}" srcOrd="0" destOrd="0" presId="urn:microsoft.com/office/officeart/2005/8/layout/hProcess9"/>
    <dgm:cxn modelId="{B4FBED22-B41C-43D6-AE51-75CB7D06368B}" type="presParOf" srcId="{62AE4A1D-F13D-49C3-BD07-F8A97B06D283}" destId="{4BA2F8AF-3DF9-4E9B-8B62-4029086729D7}" srcOrd="1" destOrd="0" presId="urn:microsoft.com/office/officeart/2005/8/layout/hProcess9"/>
    <dgm:cxn modelId="{244F3F84-2C6E-4424-9CC6-F57925AFF05A}" type="presParOf" srcId="{62AE4A1D-F13D-49C3-BD07-F8A97B06D283}" destId="{AF4F73BE-B7BF-433C-BA02-12B0B8AEC42E}" srcOrd="2" destOrd="0" presId="urn:microsoft.com/office/officeart/2005/8/layout/hProcess9"/>
    <dgm:cxn modelId="{7408BEB4-EC4F-4EDD-B211-D7AF6C76748B}" type="presParOf" srcId="{62AE4A1D-F13D-49C3-BD07-F8A97B06D283}" destId="{D68C05E9-5EF4-4859-BA06-B4E9DDED18F1}" srcOrd="3" destOrd="0" presId="urn:microsoft.com/office/officeart/2005/8/layout/hProcess9"/>
    <dgm:cxn modelId="{8E3CB8AC-71DC-4CD5-B64E-1D1A2712BCF0}" type="presParOf" srcId="{62AE4A1D-F13D-49C3-BD07-F8A97B06D283}" destId="{DDB8AAF3-CE5E-40F3-B65C-5ABE6329EF9F}" srcOrd="4" destOrd="0" presId="urn:microsoft.com/office/officeart/2005/8/layout/hProcess9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3489D9-8176-4D88-8261-A76BCCD48F57}" type="doc">
      <dgm:prSet loTypeId="urn:microsoft.com/office/officeart/2005/8/layout/radial3" loCatId="cycle" qsTypeId="urn:microsoft.com/office/officeart/2005/8/quickstyle/3d4" qsCatId="3D" csTypeId="urn:microsoft.com/office/officeart/2005/8/colors/accent1_2#1" csCatId="accent1" phldr="1"/>
      <dgm:spPr/>
      <dgm:t>
        <a:bodyPr/>
        <a:lstStyle/>
        <a:p>
          <a:endParaRPr lang="pl-PL"/>
        </a:p>
      </dgm:t>
    </dgm:pt>
    <dgm:pt modelId="{E8EDC495-4153-4C28-B8E1-E3FE4F079D86}">
      <dgm:prSet phldrT="[Tekst]"/>
      <dgm:spPr/>
      <dgm:t>
        <a:bodyPr/>
        <a:lstStyle/>
        <a:p>
          <a:r>
            <a:rPr lang="pl-PL" dirty="0" smtClean="0"/>
            <a:t>SWD</a:t>
          </a:r>
          <a:br>
            <a:rPr lang="pl-PL" dirty="0" smtClean="0"/>
          </a:br>
          <a:endParaRPr lang="pl-PL" dirty="0"/>
        </a:p>
      </dgm:t>
    </dgm:pt>
    <dgm:pt modelId="{CCE5932D-DDA5-4DB6-B8E2-50F1CC77FA84}" type="parTrans" cxnId="{82752FB3-E6C6-4EDB-AFB1-E62F48B07FE2}">
      <dgm:prSet/>
      <dgm:spPr/>
      <dgm:t>
        <a:bodyPr/>
        <a:lstStyle/>
        <a:p>
          <a:endParaRPr lang="pl-PL"/>
        </a:p>
      </dgm:t>
    </dgm:pt>
    <dgm:pt modelId="{5199B601-A8B1-43FA-AEDF-AF76DD8E8DE7}" type="sibTrans" cxnId="{82752FB3-E6C6-4EDB-AFB1-E62F48B07FE2}">
      <dgm:prSet/>
      <dgm:spPr/>
      <dgm:t>
        <a:bodyPr/>
        <a:lstStyle/>
        <a:p>
          <a:endParaRPr lang="pl-PL"/>
        </a:p>
      </dgm:t>
    </dgm:pt>
    <dgm:pt modelId="{14F41242-2C04-4E18-AC4E-C832560B057F}">
      <dgm:prSet phldrT="[Tekst]"/>
      <dgm:spPr/>
      <dgm:t>
        <a:bodyPr/>
        <a:lstStyle/>
        <a:p>
          <a:r>
            <a:rPr lang="pl-PL" dirty="0" smtClean="0"/>
            <a:t>Operatorzy telefonów</a:t>
          </a:r>
          <a:endParaRPr lang="pl-PL" dirty="0"/>
        </a:p>
      </dgm:t>
    </dgm:pt>
    <dgm:pt modelId="{A450C9E5-A6A5-4CE2-A67E-F10FA41A0C3B}" type="parTrans" cxnId="{A96A7137-98B0-4EE9-BB8E-1DD04BC13B80}">
      <dgm:prSet/>
      <dgm:spPr/>
      <dgm:t>
        <a:bodyPr/>
        <a:lstStyle/>
        <a:p>
          <a:endParaRPr lang="pl-PL"/>
        </a:p>
      </dgm:t>
    </dgm:pt>
    <dgm:pt modelId="{438EAD71-A3B1-4108-9C59-CCABCA231071}" type="sibTrans" cxnId="{A96A7137-98B0-4EE9-BB8E-1DD04BC13B80}">
      <dgm:prSet/>
      <dgm:spPr/>
      <dgm:t>
        <a:bodyPr/>
        <a:lstStyle/>
        <a:p>
          <a:endParaRPr lang="pl-PL"/>
        </a:p>
      </dgm:t>
    </dgm:pt>
    <dgm:pt modelId="{9B7D3B8B-36D3-4762-8176-F01CD5DB0761}">
      <dgm:prSet phldrT="[Tekst]"/>
      <dgm:spPr/>
      <dgm:t>
        <a:bodyPr/>
        <a:lstStyle/>
        <a:p>
          <a:r>
            <a:rPr lang="pl-PL" dirty="0" smtClean="0"/>
            <a:t>Dyspozytorzy</a:t>
          </a:r>
          <a:endParaRPr lang="pl-PL" dirty="0"/>
        </a:p>
      </dgm:t>
    </dgm:pt>
    <dgm:pt modelId="{48731451-B69C-4271-9BED-CAF3465F8392}" type="parTrans" cxnId="{0174B0FF-65F4-4CCE-B130-244BF37F16AD}">
      <dgm:prSet/>
      <dgm:spPr/>
      <dgm:t>
        <a:bodyPr/>
        <a:lstStyle/>
        <a:p>
          <a:endParaRPr lang="pl-PL"/>
        </a:p>
      </dgm:t>
    </dgm:pt>
    <dgm:pt modelId="{104E0EF4-0308-4BA5-8EEE-A99CD7E8AA47}" type="sibTrans" cxnId="{0174B0FF-65F4-4CCE-B130-244BF37F16AD}">
      <dgm:prSet/>
      <dgm:spPr/>
      <dgm:t>
        <a:bodyPr/>
        <a:lstStyle/>
        <a:p>
          <a:endParaRPr lang="pl-PL"/>
        </a:p>
      </dgm:t>
    </dgm:pt>
    <dgm:pt modelId="{D20AC145-FA6E-4CF8-8348-BA6BB5CFAFD5}">
      <dgm:prSet phldrT="[Tekst]"/>
      <dgm:spPr/>
      <dgm:t>
        <a:bodyPr/>
        <a:lstStyle/>
        <a:p>
          <a:r>
            <a:rPr lang="pl-PL" dirty="0" smtClean="0"/>
            <a:t>Wydział Inspekcji i Kontroli</a:t>
          </a:r>
          <a:endParaRPr lang="pl-PL" dirty="0"/>
        </a:p>
      </dgm:t>
    </dgm:pt>
    <dgm:pt modelId="{9D0E05C0-F7D0-458E-8270-D62D4A5163BB}" type="parTrans" cxnId="{04B4BC45-553A-4C2F-A244-1594158BD155}">
      <dgm:prSet/>
      <dgm:spPr/>
      <dgm:t>
        <a:bodyPr/>
        <a:lstStyle/>
        <a:p>
          <a:endParaRPr lang="pl-PL"/>
        </a:p>
      </dgm:t>
    </dgm:pt>
    <dgm:pt modelId="{17C698E1-D55A-4C77-8D27-B756C1174CDD}" type="sibTrans" cxnId="{04B4BC45-553A-4C2F-A244-1594158BD155}">
      <dgm:prSet/>
      <dgm:spPr/>
      <dgm:t>
        <a:bodyPr/>
        <a:lstStyle/>
        <a:p>
          <a:endParaRPr lang="pl-PL"/>
        </a:p>
      </dgm:t>
    </dgm:pt>
    <dgm:pt modelId="{42B97D4F-9020-4D0C-9664-DF0BE5A45F93}">
      <dgm:prSet phldrT="[Tekst]"/>
      <dgm:spPr/>
      <dgm:t>
        <a:bodyPr/>
        <a:lstStyle/>
        <a:p>
          <a:r>
            <a:rPr lang="pl-PL" dirty="0" smtClean="0"/>
            <a:t>Wydział Logistyki</a:t>
          </a:r>
          <a:endParaRPr lang="pl-PL" dirty="0"/>
        </a:p>
      </dgm:t>
    </dgm:pt>
    <dgm:pt modelId="{4F8E9F73-858E-4896-94A3-B75038653399}" type="parTrans" cxnId="{D6CD2D4F-0BF7-41EE-AD00-5FCBC7E3F6C4}">
      <dgm:prSet/>
      <dgm:spPr/>
      <dgm:t>
        <a:bodyPr/>
        <a:lstStyle/>
        <a:p>
          <a:endParaRPr lang="pl-PL"/>
        </a:p>
      </dgm:t>
    </dgm:pt>
    <dgm:pt modelId="{CF3FC327-A84C-4BC5-9085-1FA897C2DD24}" type="sibTrans" cxnId="{D6CD2D4F-0BF7-41EE-AD00-5FCBC7E3F6C4}">
      <dgm:prSet/>
      <dgm:spPr/>
      <dgm:t>
        <a:bodyPr/>
        <a:lstStyle/>
        <a:p>
          <a:endParaRPr lang="pl-PL"/>
        </a:p>
      </dgm:t>
    </dgm:pt>
    <dgm:pt modelId="{247DCE34-F120-4F59-9D7C-2739C52EDE96}">
      <dgm:prSet phldrT="[Tekst]"/>
      <dgm:spPr/>
      <dgm:t>
        <a:bodyPr/>
        <a:lstStyle/>
        <a:p>
          <a:r>
            <a:rPr lang="pl-PL" dirty="0" smtClean="0"/>
            <a:t>Kierownicy Oddziałów Terenowych</a:t>
          </a:r>
          <a:endParaRPr lang="pl-PL" dirty="0"/>
        </a:p>
      </dgm:t>
    </dgm:pt>
    <dgm:pt modelId="{79F44586-9C63-45CB-958E-2966D64AD9A3}" type="parTrans" cxnId="{C664E580-7C37-4918-B549-3A0A9C36F0B0}">
      <dgm:prSet/>
      <dgm:spPr/>
      <dgm:t>
        <a:bodyPr/>
        <a:lstStyle/>
        <a:p>
          <a:endParaRPr lang="pl-PL"/>
        </a:p>
      </dgm:t>
    </dgm:pt>
    <dgm:pt modelId="{703936A7-10C2-462A-B769-825856C1DA75}" type="sibTrans" cxnId="{C664E580-7C37-4918-B549-3A0A9C36F0B0}">
      <dgm:prSet/>
      <dgm:spPr/>
      <dgm:t>
        <a:bodyPr/>
        <a:lstStyle/>
        <a:p>
          <a:endParaRPr lang="pl-PL"/>
        </a:p>
      </dgm:t>
    </dgm:pt>
    <dgm:pt modelId="{C3FBA262-688B-491A-9032-3A8B920A29BB}">
      <dgm:prSet phldrT="[Tekst]"/>
      <dgm:spPr/>
      <dgm:t>
        <a:bodyPr/>
        <a:lstStyle/>
        <a:p>
          <a:r>
            <a:rPr lang="pl-PL" dirty="0" smtClean="0"/>
            <a:t>…</a:t>
          </a:r>
          <a:endParaRPr lang="pl-PL" dirty="0"/>
        </a:p>
      </dgm:t>
    </dgm:pt>
    <dgm:pt modelId="{28C282D5-724B-4F05-9700-A4EF27363995}" type="parTrans" cxnId="{A26B5411-DB30-46B7-8555-D60EFA97CC9D}">
      <dgm:prSet/>
      <dgm:spPr/>
      <dgm:t>
        <a:bodyPr/>
        <a:lstStyle/>
        <a:p>
          <a:endParaRPr lang="pl-PL"/>
        </a:p>
      </dgm:t>
    </dgm:pt>
    <dgm:pt modelId="{AFA644F8-AE77-4062-85DA-E7B2484D0E13}" type="sibTrans" cxnId="{A26B5411-DB30-46B7-8555-D60EFA97CC9D}">
      <dgm:prSet/>
      <dgm:spPr/>
      <dgm:t>
        <a:bodyPr/>
        <a:lstStyle/>
        <a:p>
          <a:endParaRPr lang="pl-PL"/>
        </a:p>
      </dgm:t>
    </dgm:pt>
    <dgm:pt modelId="{D3F393DF-197D-4DBC-A1ED-3367B3275986}" type="pres">
      <dgm:prSet presAssocID="{1D3489D9-8176-4D88-8261-A76BCCD48F5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FCC50A19-7923-41B0-8FBB-979F6DE4A783}" type="pres">
      <dgm:prSet presAssocID="{1D3489D9-8176-4D88-8261-A76BCCD48F57}" presName="radial" presStyleCnt="0">
        <dgm:presLayoutVars>
          <dgm:animLvl val="ctr"/>
        </dgm:presLayoutVars>
      </dgm:prSet>
      <dgm:spPr/>
    </dgm:pt>
    <dgm:pt modelId="{B38EF69C-F255-43BC-B546-095E22991857}" type="pres">
      <dgm:prSet presAssocID="{E8EDC495-4153-4C28-B8E1-E3FE4F079D86}" presName="centerShape" presStyleLbl="vennNode1" presStyleIdx="0" presStyleCnt="7" custScaleY="84739"/>
      <dgm:spPr/>
      <dgm:t>
        <a:bodyPr/>
        <a:lstStyle/>
        <a:p>
          <a:endParaRPr lang="pl-PL"/>
        </a:p>
      </dgm:t>
    </dgm:pt>
    <dgm:pt modelId="{3C7AE916-8E06-4358-BFBA-DF2982751198}" type="pres">
      <dgm:prSet presAssocID="{14F41242-2C04-4E18-AC4E-C832560B057F}" presName="node" presStyleLbl="vennNode1" presStyleIdx="1" presStyleCnt="7" custRadScaleRad="74633" custRadScaleInc="-34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A0D3C53-0749-4A36-99E1-994EC0E5ECB2}" type="pres">
      <dgm:prSet presAssocID="{9B7D3B8B-36D3-4762-8176-F01CD5DB0761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B37754F-BC9B-4A42-9C5E-21086E25964B}" type="pres">
      <dgm:prSet presAssocID="{247DCE34-F120-4F59-9D7C-2739C52EDE96}" presName="node" presStyleLbl="vennNode1" presStyleIdx="3" presStyleCnt="7" custRadScaleRad="94764" custRadScaleInc="-11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60A68E1-C6BA-40C2-9150-23F26927A622}" type="pres">
      <dgm:prSet presAssocID="{D20AC145-FA6E-4CF8-8348-BA6BB5CFAFD5}" presName="node" presStyleLbl="vennNode1" presStyleIdx="4" presStyleCnt="7" custRadScaleRad="85793" custRadScaleInc="-513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D2A6CF4-BCD7-4CA8-AC3C-DD24F3EB232A}" type="pres">
      <dgm:prSet presAssocID="{42B97D4F-9020-4D0C-9664-DF0BE5A45F93}" presName="node" presStyleLbl="vennNode1" presStyleIdx="5" presStyleCnt="7" custRadScaleRad="91185" custRadScaleInc="-205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F84A688-D333-4CD3-A88B-6A878DB03F88}" type="pres">
      <dgm:prSet presAssocID="{C3FBA262-688B-491A-9032-3A8B920A29BB}" presName="node" presStyleLbl="vennNode1" presStyleIdx="6" presStyleCnt="7" custRadScaleRad="88897" custRadScaleInc="-1533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664E580-7C37-4918-B549-3A0A9C36F0B0}" srcId="{E8EDC495-4153-4C28-B8E1-E3FE4F079D86}" destId="{247DCE34-F120-4F59-9D7C-2739C52EDE96}" srcOrd="2" destOrd="0" parTransId="{79F44586-9C63-45CB-958E-2966D64AD9A3}" sibTransId="{703936A7-10C2-462A-B769-825856C1DA75}"/>
    <dgm:cxn modelId="{A96A7137-98B0-4EE9-BB8E-1DD04BC13B80}" srcId="{E8EDC495-4153-4C28-B8E1-E3FE4F079D86}" destId="{14F41242-2C04-4E18-AC4E-C832560B057F}" srcOrd="0" destOrd="0" parTransId="{A450C9E5-A6A5-4CE2-A67E-F10FA41A0C3B}" sibTransId="{438EAD71-A3B1-4108-9C59-CCABCA231071}"/>
    <dgm:cxn modelId="{065F6807-313D-495F-A115-091A78A3EEE2}" type="presOf" srcId="{E8EDC495-4153-4C28-B8E1-E3FE4F079D86}" destId="{B38EF69C-F255-43BC-B546-095E22991857}" srcOrd="0" destOrd="0" presId="urn:microsoft.com/office/officeart/2005/8/layout/radial3"/>
    <dgm:cxn modelId="{CDCC764B-B0FE-4901-81C5-315330A2ED9A}" type="presOf" srcId="{C3FBA262-688B-491A-9032-3A8B920A29BB}" destId="{5F84A688-D333-4CD3-A88B-6A878DB03F88}" srcOrd="0" destOrd="0" presId="urn:microsoft.com/office/officeart/2005/8/layout/radial3"/>
    <dgm:cxn modelId="{115C0B41-17BA-448B-AC3A-C4E200D721A9}" type="presOf" srcId="{D20AC145-FA6E-4CF8-8348-BA6BB5CFAFD5}" destId="{160A68E1-C6BA-40C2-9150-23F26927A622}" srcOrd="0" destOrd="0" presId="urn:microsoft.com/office/officeart/2005/8/layout/radial3"/>
    <dgm:cxn modelId="{B3E599F3-CDB2-49CC-B778-3D9C03BF3CDD}" type="presOf" srcId="{9B7D3B8B-36D3-4762-8176-F01CD5DB0761}" destId="{DA0D3C53-0749-4A36-99E1-994EC0E5ECB2}" srcOrd="0" destOrd="0" presId="urn:microsoft.com/office/officeart/2005/8/layout/radial3"/>
    <dgm:cxn modelId="{412BDBDD-417F-4FE1-968F-C17A4B685291}" type="presOf" srcId="{42B97D4F-9020-4D0C-9664-DF0BE5A45F93}" destId="{1D2A6CF4-BCD7-4CA8-AC3C-DD24F3EB232A}" srcOrd="0" destOrd="0" presId="urn:microsoft.com/office/officeart/2005/8/layout/radial3"/>
    <dgm:cxn modelId="{82752FB3-E6C6-4EDB-AFB1-E62F48B07FE2}" srcId="{1D3489D9-8176-4D88-8261-A76BCCD48F57}" destId="{E8EDC495-4153-4C28-B8E1-E3FE4F079D86}" srcOrd="0" destOrd="0" parTransId="{CCE5932D-DDA5-4DB6-B8E2-50F1CC77FA84}" sibTransId="{5199B601-A8B1-43FA-AEDF-AF76DD8E8DE7}"/>
    <dgm:cxn modelId="{3A5895C3-0BF2-4102-9C3C-4B711EB6BB0D}" type="presOf" srcId="{247DCE34-F120-4F59-9D7C-2739C52EDE96}" destId="{5B37754F-BC9B-4A42-9C5E-21086E25964B}" srcOrd="0" destOrd="0" presId="urn:microsoft.com/office/officeart/2005/8/layout/radial3"/>
    <dgm:cxn modelId="{0174B0FF-65F4-4CCE-B130-244BF37F16AD}" srcId="{E8EDC495-4153-4C28-B8E1-E3FE4F079D86}" destId="{9B7D3B8B-36D3-4762-8176-F01CD5DB0761}" srcOrd="1" destOrd="0" parTransId="{48731451-B69C-4271-9BED-CAF3465F8392}" sibTransId="{104E0EF4-0308-4BA5-8EEE-A99CD7E8AA47}"/>
    <dgm:cxn modelId="{04B4BC45-553A-4C2F-A244-1594158BD155}" srcId="{E8EDC495-4153-4C28-B8E1-E3FE4F079D86}" destId="{D20AC145-FA6E-4CF8-8348-BA6BB5CFAFD5}" srcOrd="3" destOrd="0" parTransId="{9D0E05C0-F7D0-458E-8270-D62D4A5163BB}" sibTransId="{17C698E1-D55A-4C77-8D27-B756C1174CDD}"/>
    <dgm:cxn modelId="{A26B5411-DB30-46B7-8555-D60EFA97CC9D}" srcId="{E8EDC495-4153-4C28-B8E1-E3FE4F079D86}" destId="{C3FBA262-688B-491A-9032-3A8B920A29BB}" srcOrd="5" destOrd="0" parTransId="{28C282D5-724B-4F05-9700-A4EF27363995}" sibTransId="{AFA644F8-AE77-4062-85DA-E7B2484D0E13}"/>
    <dgm:cxn modelId="{C2E837FE-E4F1-4ABE-8DD4-A3F7F9283E87}" type="presOf" srcId="{1D3489D9-8176-4D88-8261-A76BCCD48F57}" destId="{D3F393DF-197D-4DBC-A1ED-3367B3275986}" srcOrd="0" destOrd="0" presId="urn:microsoft.com/office/officeart/2005/8/layout/radial3"/>
    <dgm:cxn modelId="{D6CD2D4F-0BF7-41EE-AD00-5FCBC7E3F6C4}" srcId="{E8EDC495-4153-4C28-B8E1-E3FE4F079D86}" destId="{42B97D4F-9020-4D0C-9664-DF0BE5A45F93}" srcOrd="4" destOrd="0" parTransId="{4F8E9F73-858E-4896-94A3-B75038653399}" sibTransId="{CF3FC327-A84C-4BC5-9085-1FA897C2DD24}"/>
    <dgm:cxn modelId="{7CBF492F-DDFC-47B5-AA13-2EA17FC83D18}" type="presOf" srcId="{14F41242-2C04-4E18-AC4E-C832560B057F}" destId="{3C7AE916-8E06-4358-BFBA-DF2982751198}" srcOrd="0" destOrd="0" presId="urn:microsoft.com/office/officeart/2005/8/layout/radial3"/>
    <dgm:cxn modelId="{27FB0E79-D617-4F5C-BECF-7B14999CEC24}" type="presParOf" srcId="{D3F393DF-197D-4DBC-A1ED-3367B3275986}" destId="{FCC50A19-7923-41B0-8FBB-979F6DE4A783}" srcOrd="0" destOrd="0" presId="urn:microsoft.com/office/officeart/2005/8/layout/radial3"/>
    <dgm:cxn modelId="{A37FDB26-96C8-45DA-A3AC-D8873319DCCC}" type="presParOf" srcId="{FCC50A19-7923-41B0-8FBB-979F6DE4A783}" destId="{B38EF69C-F255-43BC-B546-095E22991857}" srcOrd="0" destOrd="0" presId="urn:microsoft.com/office/officeart/2005/8/layout/radial3"/>
    <dgm:cxn modelId="{231F6EFD-B9F9-48A0-B6B6-D57545413697}" type="presParOf" srcId="{FCC50A19-7923-41B0-8FBB-979F6DE4A783}" destId="{3C7AE916-8E06-4358-BFBA-DF2982751198}" srcOrd="1" destOrd="0" presId="urn:microsoft.com/office/officeart/2005/8/layout/radial3"/>
    <dgm:cxn modelId="{0300D9A4-3A7A-4DDD-A0BB-6EA2B41B6128}" type="presParOf" srcId="{FCC50A19-7923-41B0-8FBB-979F6DE4A783}" destId="{DA0D3C53-0749-4A36-99E1-994EC0E5ECB2}" srcOrd="2" destOrd="0" presId="urn:microsoft.com/office/officeart/2005/8/layout/radial3"/>
    <dgm:cxn modelId="{AA35C819-D9DB-40AF-8B00-E575BCF5EBDE}" type="presParOf" srcId="{FCC50A19-7923-41B0-8FBB-979F6DE4A783}" destId="{5B37754F-BC9B-4A42-9C5E-21086E25964B}" srcOrd="3" destOrd="0" presId="urn:microsoft.com/office/officeart/2005/8/layout/radial3"/>
    <dgm:cxn modelId="{567C27D1-8FDF-4F9B-8121-41D2322E9D05}" type="presParOf" srcId="{FCC50A19-7923-41B0-8FBB-979F6DE4A783}" destId="{160A68E1-C6BA-40C2-9150-23F26927A622}" srcOrd="4" destOrd="0" presId="urn:microsoft.com/office/officeart/2005/8/layout/radial3"/>
    <dgm:cxn modelId="{175AD137-6532-489A-ADAD-9D0F5FBF51F4}" type="presParOf" srcId="{FCC50A19-7923-41B0-8FBB-979F6DE4A783}" destId="{1D2A6CF4-BCD7-4CA8-AC3C-DD24F3EB232A}" srcOrd="5" destOrd="0" presId="urn:microsoft.com/office/officeart/2005/8/layout/radial3"/>
    <dgm:cxn modelId="{83D336F3-BC18-4FE6-A9F7-0C25EE1EFCBE}" type="presParOf" srcId="{FCC50A19-7923-41B0-8FBB-979F6DE4A783}" destId="{5F84A688-D333-4CD3-A88B-6A878DB03F88}" srcOrd="6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EF69C-F255-43BC-B546-095E22991857}">
      <dsp:nvSpPr>
        <dsp:cNvPr id="0" name=""/>
        <dsp:cNvSpPr/>
      </dsp:nvSpPr>
      <dsp:spPr>
        <a:xfrm>
          <a:off x="2933706" y="1315249"/>
          <a:ext cx="3276587" cy="32765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/>
            <a:t>SWD</a:t>
          </a:r>
          <a:br>
            <a:rPr lang="pl-PL" sz="6500" kern="1200" dirty="0" smtClean="0"/>
          </a:br>
          <a:endParaRPr lang="pl-PL" sz="6500" kern="1200" dirty="0"/>
        </a:p>
      </dsp:txBody>
      <dsp:txXfrm>
        <a:off x="2933706" y="1315249"/>
        <a:ext cx="3276587" cy="3276587"/>
      </dsp:txXfrm>
    </dsp:sp>
    <dsp:sp modelId="{3C7AE916-8E06-4358-BFBA-DF2982751198}">
      <dsp:nvSpPr>
        <dsp:cNvPr id="0" name=""/>
        <dsp:cNvSpPr/>
      </dsp:nvSpPr>
      <dsp:spPr>
        <a:xfrm>
          <a:off x="3752853" y="584"/>
          <a:ext cx="1638293" cy="16382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Operatorzy telefonów</a:t>
          </a:r>
          <a:endParaRPr lang="pl-PL" sz="1300" kern="1200" dirty="0"/>
        </a:p>
      </dsp:txBody>
      <dsp:txXfrm>
        <a:off x="3752853" y="584"/>
        <a:ext cx="1638293" cy="1638293"/>
      </dsp:txXfrm>
    </dsp:sp>
    <dsp:sp modelId="{DA0D3C53-0749-4A36-99E1-994EC0E5ECB2}">
      <dsp:nvSpPr>
        <dsp:cNvPr id="0" name=""/>
        <dsp:cNvSpPr/>
      </dsp:nvSpPr>
      <dsp:spPr>
        <a:xfrm>
          <a:off x="5600788" y="1067490"/>
          <a:ext cx="1638293" cy="16382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Dyspozytorzy</a:t>
          </a:r>
          <a:endParaRPr lang="pl-PL" sz="1300" kern="1200" dirty="0"/>
        </a:p>
      </dsp:txBody>
      <dsp:txXfrm>
        <a:off x="5600788" y="1067490"/>
        <a:ext cx="1638293" cy="1638293"/>
      </dsp:txXfrm>
    </dsp:sp>
    <dsp:sp modelId="{5B37754F-BC9B-4A42-9C5E-21086E25964B}">
      <dsp:nvSpPr>
        <dsp:cNvPr id="0" name=""/>
        <dsp:cNvSpPr/>
      </dsp:nvSpPr>
      <dsp:spPr>
        <a:xfrm>
          <a:off x="5600788" y="3201302"/>
          <a:ext cx="1638293" cy="16382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Kierownicy Oddziałów Terenowych</a:t>
          </a:r>
          <a:endParaRPr lang="pl-PL" sz="1300" kern="1200" dirty="0"/>
        </a:p>
      </dsp:txBody>
      <dsp:txXfrm>
        <a:off x="5600788" y="3201302"/>
        <a:ext cx="1638293" cy="1638293"/>
      </dsp:txXfrm>
    </dsp:sp>
    <dsp:sp modelId="{160A68E1-C6BA-40C2-9150-23F26927A622}">
      <dsp:nvSpPr>
        <dsp:cNvPr id="0" name=""/>
        <dsp:cNvSpPr/>
      </dsp:nvSpPr>
      <dsp:spPr>
        <a:xfrm>
          <a:off x="3752853" y="4268208"/>
          <a:ext cx="1638293" cy="16382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Wydział Inspekcji i Kontroli</a:t>
          </a:r>
          <a:endParaRPr lang="pl-PL" sz="1300" kern="1200" dirty="0"/>
        </a:p>
      </dsp:txBody>
      <dsp:txXfrm>
        <a:off x="3752853" y="4268208"/>
        <a:ext cx="1638293" cy="1638293"/>
      </dsp:txXfrm>
    </dsp:sp>
    <dsp:sp modelId="{1D2A6CF4-BCD7-4CA8-AC3C-DD24F3EB232A}">
      <dsp:nvSpPr>
        <dsp:cNvPr id="0" name=""/>
        <dsp:cNvSpPr/>
      </dsp:nvSpPr>
      <dsp:spPr>
        <a:xfrm>
          <a:off x="1904917" y="3201302"/>
          <a:ext cx="1638293" cy="16382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Wydział Logistyki</a:t>
          </a:r>
          <a:endParaRPr lang="pl-PL" sz="1300" kern="1200" dirty="0"/>
        </a:p>
      </dsp:txBody>
      <dsp:txXfrm>
        <a:off x="1904917" y="3201302"/>
        <a:ext cx="1638293" cy="1638293"/>
      </dsp:txXfrm>
    </dsp:sp>
    <dsp:sp modelId="{5F84A688-D333-4CD3-A88B-6A878DB03F88}">
      <dsp:nvSpPr>
        <dsp:cNvPr id="0" name=""/>
        <dsp:cNvSpPr/>
      </dsp:nvSpPr>
      <dsp:spPr>
        <a:xfrm>
          <a:off x="1904917" y="1067490"/>
          <a:ext cx="1638293" cy="163829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…</a:t>
          </a:r>
          <a:endParaRPr lang="pl-PL" sz="1300" kern="1200" dirty="0"/>
        </a:p>
      </dsp:txBody>
      <dsp:txXfrm>
        <a:off x="1904917" y="1067490"/>
        <a:ext cx="1638293" cy="16382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37E19-6EB1-49EF-96E9-C3139285E8C6}" type="datetimeFigureOut">
              <a:rPr lang="pl-PL" smtClean="0"/>
              <a:pPr/>
              <a:t>2011-04-26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91DEA-A812-4CDC-8A96-990CCE91E6B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93ADD-309C-44B7-BF79-2C2B6F01E228}" type="datetimeFigureOut">
              <a:rPr lang="pl-PL" smtClean="0"/>
              <a:pPr/>
              <a:t>2011-04-26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1752A-FEDC-40A4-9579-C5A0BD9A968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Strona</a:t>
            </a:r>
            <a:r>
              <a:rPr lang="pl-PL" baseline="0" dirty="0" smtClean="0"/>
              <a:t> tytułowa do ustalenia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1752A-FEDC-40A4-9579-C5A0BD9A9685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l-PL" dirty="0" smtClean="0"/>
              <a:t>????? Poprawić</a:t>
            </a:r>
            <a:r>
              <a:rPr lang="pl-PL" baseline="0" dirty="0" smtClean="0"/>
              <a:t> historię straży</a:t>
            </a:r>
            <a:endParaRPr lang="pl-PL" dirty="0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462975-555A-4588-85D9-634417CF8A68}" type="slidenum">
              <a:rPr lang="pl-PL" smtClean="0"/>
              <a:pPr/>
              <a:t>3</a:t>
            </a:fld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1752A-FEDC-40A4-9579-C5A0BD9A9685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383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383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BFF2B-6FA0-4DF2-9A9A-5B1B0896A264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3E294-E19C-42CC-A1F1-4BC7BE68D44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ACB8D-D285-453B-9135-B88084417CCC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39FA7-F0C9-4E67-A336-55C08496239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6DCAF-B4CB-4AED-A898-DE90380D7583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21685-C1E8-482E-9B5B-8AF2320BEB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pl-PL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5A0DE-1BFF-4562-88A7-65ED26105CAB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50C96-1E05-4C3B-9828-77EE0E437E8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73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pl-PL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2C351-4495-49D2-B922-1D3C2E046AC9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7271C-1828-4097-A47E-D85F41490F8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73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pl-PL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1C621-99C9-463D-897F-2C92DCC5C6BC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26484-5F2D-4162-A5B3-96A9C42CDD1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8C209-0F3B-41F8-A21B-F6B4C8ED0BE8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ED07-2CAD-45E8-B71B-B1F84104E8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00614-31D0-4DED-A0E5-CFDA264D33AA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99ABC-517E-4F6C-91E2-1EA04DD4B69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3F885-DA4B-4AC2-B600-35AA1DF2D3B8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C6387-D02E-4EAB-BD51-F4413683AA3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FBC6C-188A-4E2F-8085-DFFE245480E7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77F0B-A2EA-45FB-990B-21C13F933F1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37C71-D367-44D4-9950-53FBD3AC0F02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022E3-A2AA-4EDF-BC0A-0CE6BAEF588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731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89D46-8A51-403B-B0BD-BED495CDE337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70A04-829E-471F-968F-B3C1F17CED1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6BFF2B-6FA0-4DF2-9A9A-5B1B0896A264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63E294-E19C-42CC-A1F1-4BC7BE68D44E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ACB8D-D285-453B-9135-B88084417CCC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C39FA7-F0C9-4E67-A336-55C08496239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F6DCAF-B4CB-4AED-A898-DE90380D7583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A21685-C1E8-482E-9B5B-8AF2320BEB7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A5A0DE-1BFF-4562-88A7-65ED26105CAB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50C96-1E05-4C3B-9828-77EE0E437E83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E2C351-4495-49D2-B922-1D3C2E046AC9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47271C-1828-4097-A47E-D85F41490F8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C1C621-99C9-463D-897F-2C92DCC5C6BC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626484-5F2D-4162-A5B3-96A9C42CDD1D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08C209-0F3B-41F8-A21B-F6B4C8ED0BE8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17ED07-2CAD-45E8-B71B-B1F84104E82C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E00614-31D0-4DED-A0E5-CFDA264D33AA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99ABC-517E-4F6C-91E2-1EA04DD4B69F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12" name="Prostokąt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fld id="{FD83F885-DA4B-4AC2-B600-35AA1DF2D3B8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846C6387-D02E-4EAB-BD51-F4413683AA34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AFBC6C-188A-4E2F-8085-DFFE245480E7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377F0B-A2EA-45FB-990B-21C13F933F12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A37C71-D367-44D4-9950-53FBD3AC0F02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022E3-A2AA-4EDF-BC0A-0CE6BAEF588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73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pl-PL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2C351-4495-49D2-B922-1D3C2E046AC9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7271C-1828-4097-A47E-D85F41490F8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73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pl-PL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1C621-99C9-463D-897F-2C92DCC5C6BC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26484-5F2D-4162-A5B3-96A9C42CDD1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3277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7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7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3277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7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7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7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7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78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3278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8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9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3280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80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80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80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80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r">
                  <a:defRPr/>
                </a:pPr>
                <a:endParaRPr lang="pl-PL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3280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80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280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3280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4DE681F-F807-41C1-B5B0-B65B28746868}" type="datetimeFigureOut">
              <a:rPr lang="pl-PL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3280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281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5361256-D966-487C-96E9-E1F2D9990AE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328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pic>
        <p:nvPicPr>
          <p:cNvPr id="1032" name="Picture 44" descr="Obraz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2075" y="6143273"/>
            <a:ext cx="558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pl-PL" sz="28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Prostokąt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74DE681F-F807-41C1-B5B0-B65B28746868}" type="datetimeFigureOut">
              <a:rPr lang="pl-PL" smtClean="0"/>
              <a:pPr>
                <a:defRPr/>
              </a:pPr>
              <a:t>2011-04-26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15361256-D966-487C-96E9-E1F2D9990AE2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661" r:id="rId12"/>
    <p:sldLayoutId id="2147483660" r:id="rId13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.png"/><Relationship Id="rId5" Type="http://schemas.openxmlformats.org/officeDocument/2006/relationships/image" Target="../media/image8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8.png"/><Relationship Id="rId7" Type="http://schemas.openxmlformats.org/officeDocument/2006/relationships/image" Target="../media/image32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wm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7313" y="1199903"/>
            <a:ext cx="8793162" cy="1600438"/>
          </a:xfrm>
        </p:spPr>
        <p:txBody>
          <a:bodyPr anchor="ctr" anchorCtr="0">
            <a:spAutoFit/>
          </a:bodyPr>
          <a:lstStyle/>
          <a:p>
            <a:pPr algn="ctr" eaLnBrk="1" hangingPunct="1">
              <a:defRPr/>
            </a:pPr>
            <a:r>
              <a:rPr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Wykorzystanie</a:t>
            </a:r>
            <a:r>
              <a:rPr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danych</a:t>
            </a:r>
            <a:r>
              <a:rPr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CBD PLI w </a:t>
            </a:r>
            <a:r>
              <a:rPr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Systemie</a:t>
            </a:r>
            <a:r>
              <a:rPr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Wspomagania</a:t>
            </a:r>
            <a:r>
              <a:rPr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Dowodzenia</a:t>
            </a:r>
            <a:r>
              <a:rPr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(SWD) </a:t>
            </a:r>
            <a:br>
              <a:rPr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32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Arial" pitchFamily="34" charset="0"/>
                <a:cs typeface="Arial" pitchFamily="34" charset="0"/>
              </a:rPr>
              <a:t>Straży Miejskiej m.st. Warszawy</a:t>
            </a:r>
            <a:r>
              <a:rPr sz="2400" dirty="0" smtClean="0">
                <a:solidFill>
                  <a:srgbClr val="F6FC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sz="2400" dirty="0" smtClean="0">
                <a:solidFill>
                  <a:srgbClr val="F6FC14"/>
                </a:solidFill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b="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(dotychczasowe doświadczenia)</a:t>
            </a:r>
            <a:endParaRPr sz="1800" b="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4195763"/>
            <a:ext cx="7991475" cy="630942"/>
          </a:xfrm>
        </p:spPr>
        <p:txBody>
          <a:bodyPr anchor="ctr" anchorCtr="1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Zbigniew Leszczyński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Komendant Straży Miejskiej  m. st. WARSZAWY</a:t>
            </a:r>
            <a:endParaRPr lang="pl-PL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7092950" y="836613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 sz="1800">
              <a:latin typeface="Arial" charset="0"/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7092950" y="836613"/>
            <a:ext cx="158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 sz="1800">
              <a:latin typeface="Arial" charset="0"/>
            </a:endParaRPr>
          </a:p>
        </p:txBody>
      </p:sp>
      <p:sp>
        <p:nvSpPr>
          <p:cNvPr id="26630" name="AutoShape 6" descr="Obraz1"/>
          <p:cNvSpPr>
            <a:spLocks noChangeAspect="1" noChangeArrowheads="1"/>
          </p:cNvSpPr>
          <p:nvPr/>
        </p:nvSpPr>
        <p:spPr bwMode="auto">
          <a:xfrm>
            <a:off x="4284663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318" name="Grupa 9"/>
          <p:cNvGrpSpPr>
            <a:grpSpLocks/>
          </p:cNvGrpSpPr>
          <p:nvPr/>
        </p:nvGrpSpPr>
        <p:grpSpPr bwMode="auto">
          <a:xfrm>
            <a:off x="280988" y="5675113"/>
            <a:ext cx="8616950" cy="657234"/>
            <a:chOff x="0" y="5876925"/>
            <a:chExt cx="9144000" cy="720725"/>
          </a:xfrm>
        </p:grpSpPr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0" y="5876925"/>
              <a:ext cx="9144000" cy="36087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0" y="6237801"/>
              <a:ext cx="9144000" cy="3598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3319" name="Picture 7" descr="Obraz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9552" y="5443824"/>
            <a:ext cx="1022365" cy="112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_IGP78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2260" y="4192092"/>
            <a:ext cx="3454629" cy="23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60351"/>
            <a:ext cx="8001000" cy="119694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pl-PL" sz="3200" dirty="0" smtClean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Arial" pitchFamily="34" charset="0"/>
                <a:cs typeface="Arial" pitchFamily="34" charset="0"/>
              </a:rPr>
              <a:t>Straż Miejska m. st. Warszawy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pl-PL" sz="2800" dirty="0" smtClean="0">
                <a:latin typeface="Arial" pitchFamily="34" charset="0"/>
                <a:cs typeface="Arial" pitchFamily="34" charset="0"/>
              </a:rPr>
            </a:br>
            <a:r>
              <a:rPr lang="pl-PL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najważniejsze liczby</a:t>
            </a:r>
            <a:r>
              <a:rPr lang="en-US" sz="3400" dirty="0" smtClean="0"/>
              <a:t/>
            </a:r>
            <a:br>
              <a:rPr lang="en-US" sz="3400" dirty="0" smtClean="0"/>
            </a:br>
            <a:endParaRPr lang="en-US" sz="340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446031" y="1714500"/>
            <a:ext cx="4381560" cy="478159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Straż miejska działa w granicach administracyjnych Warszawy tj. na obszarze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517 km</a:t>
            </a:r>
            <a:r>
              <a:rPr lang="pl-PL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 .</a:t>
            </a:r>
            <a:r>
              <a:rPr lang="pl-PL" sz="2000" b="1" baseline="30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pl-PL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90000"/>
              </a:lnSpc>
              <a:buNone/>
            </a:pPr>
            <a:endParaRPr lang="pl-PL" sz="2000" b="1" baseline="30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W stolicy Polski przebywa codziennie ponad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2 mln osób.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Stan etatowy straży miejskiej –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1921 etatów. </a:t>
            </a: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Na numer alarmowy wpływa ok.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1500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zgłoszeń w ciągu doby. </a:t>
            </a: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1" name="Picture 7" descr="Obraz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IMG_77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2260" y="1714500"/>
            <a:ext cx="3402000" cy="226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PA232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3383" y="1880438"/>
            <a:ext cx="3349962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l-PL" sz="3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 sekund historii GIS w SM...</a:t>
            </a:r>
            <a:endParaRPr lang="en-US" sz="3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2286001"/>
            <a:ext cx="3055924" cy="3060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92075" indent="0" algn="just" eaLnBrk="1" hangingPunct="1">
              <a:buClr>
                <a:schemeClr val="tx1"/>
              </a:buClr>
            </a:pPr>
            <a:r>
              <a:rPr lang="pl-PL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2007 </a:t>
            </a:r>
            <a:r>
              <a:rPr lang="pl-PL" sz="1400" dirty="0" smtClean="0">
                <a:latin typeface="Arial" pitchFamily="34" charset="0"/>
                <a:cs typeface="Arial" pitchFamily="34" charset="0"/>
              </a:rPr>
              <a:t>- rozpoczęcie prac z </a:t>
            </a:r>
          </a:p>
          <a:p>
            <a:pPr algn="just" eaLnBrk="1" hangingPunct="1">
              <a:buClr>
                <a:schemeClr val="tx1"/>
              </a:buClr>
              <a:buNone/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 wykorzystaniem oprogramowania </a:t>
            </a:r>
          </a:p>
          <a:p>
            <a:pPr algn="just" eaLnBrk="1" hangingPunct="1">
              <a:buClr>
                <a:schemeClr val="tx1"/>
              </a:buClr>
              <a:buNone/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 GIS</a:t>
            </a:r>
          </a:p>
          <a:p>
            <a:pPr algn="just" eaLnBrk="1" hangingPunct="1">
              <a:buClr>
                <a:schemeClr val="tx1"/>
              </a:buClr>
              <a:buNone/>
            </a:pPr>
            <a:endParaRPr lang="pl-PL" sz="1400" dirty="0" smtClean="0">
              <a:latin typeface="Arial" pitchFamily="34" charset="0"/>
              <a:cs typeface="Arial" pitchFamily="34" charset="0"/>
            </a:endParaRPr>
          </a:p>
          <a:p>
            <a:pPr marL="92075" indent="0" algn="just" eaLnBrk="1" hangingPunct="1">
              <a:buClr>
                <a:schemeClr val="tx1"/>
              </a:buClr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2008</a:t>
            </a:r>
            <a:r>
              <a:rPr lang="pl-PL" sz="1400" dirty="0" smtClean="0">
                <a:latin typeface="Arial" pitchFamily="34" charset="0"/>
                <a:cs typeface="Arial" pitchFamily="34" charset="0"/>
              </a:rPr>
              <a:t> - nagroda ESRI </a:t>
            </a:r>
            <a:r>
              <a:rPr lang="pl-PL" sz="1400" dirty="0" err="1" smtClean="0">
                <a:latin typeface="Arial" pitchFamily="34" charset="0"/>
                <a:cs typeface="Arial" pitchFamily="34" charset="0"/>
              </a:rPr>
              <a:t>Inc</a:t>
            </a:r>
            <a:r>
              <a:rPr lang="pl-PL" sz="1400" dirty="0" smtClean="0">
                <a:latin typeface="Arial" pitchFamily="34" charset="0"/>
                <a:cs typeface="Arial" pitchFamily="34" charset="0"/>
              </a:rPr>
              <a:t>. za </a:t>
            </a:r>
          </a:p>
          <a:p>
            <a:pPr marL="92075" indent="0" algn="just" eaLnBrk="1" hangingPunct="1">
              <a:buClr>
                <a:schemeClr val="tx1"/>
              </a:buClr>
              <a:buNone/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 innowacyjne rozwiązania  (San   </a:t>
            </a:r>
          </a:p>
          <a:p>
            <a:pPr marL="92075" indent="0" algn="just" eaLnBrk="1" hangingPunct="1">
              <a:buClr>
                <a:schemeClr val="tx1"/>
              </a:buClr>
              <a:buNone/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 Diego, California)</a:t>
            </a:r>
          </a:p>
          <a:p>
            <a:pPr marL="92075" indent="0" algn="just" eaLnBrk="1" hangingPunct="1">
              <a:buClr>
                <a:schemeClr val="tx1"/>
              </a:buClr>
              <a:buNone/>
            </a:pPr>
            <a:endParaRPr lang="pl-PL" sz="1400" dirty="0" smtClean="0">
              <a:latin typeface="Arial" pitchFamily="34" charset="0"/>
              <a:cs typeface="Arial" pitchFamily="34" charset="0"/>
            </a:endParaRPr>
          </a:p>
          <a:p>
            <a:pPr marL="92075" indent="0" algn="just" eaLnBrk="1" hangingPunct="1">
              <a:buClr>
                <a:schemeClr val="tx1"/>
              </a:buClr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2009</a:t>
            </a:r>
            <a:r>
              <a:rPr lang="pl-PL" sz="1400" dirty="0" smtClean="0">
                <a:latin typeface="Arial" pitchFamily="34" charset="0"/>
                <a:cs typeface="Arial" pitchFamily="34" charset="0"/>
              </a:rPr>
              <a:t> - wykorzystanie narządzi do </a:t>
            </a:r>
          </a:p>
          <a:p>
            <a:pPr marL="92075" indent="0" algn="just" eaLnBrk="1" hangingPunct="1">
              <a:buClr>
                <a:schemeClr val="tx1"/>
              </a:buClr>
              <a:buNone/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 celów planistycznych </a:t>
            </a:r>
          </a:p>
          <a:p>
            <a:pPr marL="92075" indent="0" algn="just" eaLnBrk="1" hangingPunct="1">
              <a:buClr>
                <a:schemeClr val="tx1"/>
              </a:buClr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92075" indent="0" algn="just" eaLnBrk="1" hangingPunct="1">
              <a:buClr>
                <a:schemeClr val="tx1"/>
              </a:buClr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2010</a:t>
            </a:r>
            <a:r>
              <a:rPr lang="pl-PL" sz="1400" dirty="0" smtClean="0">
                <a:latin typeface="Arial" pitchFamily="34" charset="0"/>
                <a:cs typeface="Arial" pitchFamily="34" charset="0"/>
              </a:rPr>
              <a:t> - publikacja pierwszych </a:t>
            </a:r>
          </a:p>
          <a:p>
            <a:pPr marL="92075" indent="0" algn="just" eaLnBrk="1" hangingPunct="1">
              <a:buClr>
                <a:schemeClr val="tx1"/>
              </a:buClr>
              <a:buNone/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  serwisów dla mieszkańców 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6" descr="foto-wsd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1740" y="3500438"/>
            <a:ext cx="3247138" cy="248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1" y="2286000"/>
            <a:ext cx="3707782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Obraz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7656561" cy="1252728"/>
          </a:xfrm>
        </p:spPr>
        <p:txBody>
          <a:bodyPr anchorCtr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 to jest SWD – System Wspomagania Dowodzenia ?</a:t>
            </a:r>
            <a:endParaRPr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457200" y="4597416"/>
            <a:ext cx="8350308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Jednorodna platforma teleinformatyczna wspierająca obsługę zgłoszeń, zdarzeń oraz koordynację działań Straży Miejskiej m. st. Warszawy.</a:t>
            </a:r>
          </a:p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Od  ponad pięciu lat system wspomaga działanie Straży Miejskiej w  Warszawie, podnosząc poziom bezpieczeństwa w największym mieście w Polsce.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920700" y="1603350"/>
          <a:ext cx="7375626" cy="2884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7" descr="Obraz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4733" y="288882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7729587" cy="100974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System Informacji Przestrzennej w Straży Miejskiej</a:t>
            </a:r>
            <a:endParaRPr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Symbol zastępczy zawartości 16"/>
          <p:cNvGraphicFramePr>
            <a:graphicFrameLocks noGrp="1"/>
          </p:cNvGraphicFramePr>
          <p:nvPr>
            <p:ph idx="1"/>
          </p:nvPr>
        </p:nvGraphicFramePr>
        <p:xfrm>
          <a:off x="0" y="950913"/>
          <a:ext cx="9144000" cy="5907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upa 20"/>
          <p:cNvGrpSpPr>
            <a:grpSpLocks/>
          </p:cNvGrpSpPr>
          <p:nvPr/>
        </p:nvGrpSpPr>
        <p:grpSpPr bwMode="auto">
          <a:xfrm>
            <a:off x="4243388" y="3744913"/>
            <a:ext cx="1246187" cy="1168400"/>
            <a:chOff x="6977446" y="3744613"/>
            <a:chExt cx="1245854" cy="1168416"/>
          </a:xfrm>
        </p:grpSpPr>
        <p:pic>
          <p:nvPicPr>
            <p:cNvPr id="14340" name="Picture 7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54884" y="3744613"/>
              <a:ext cx="1168416" cy="11684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9" name="Prostokąt 18"/>
            <p:cNvSpPr/>
            <p:nvPr/>
          </p:nvSpPr>
          <p:spPr>
            <a:xfrm>
              <a:off x="6977446" y="4049721"/>
              <a:ext cx="1245854" cy="707886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pl-PL" sz="4000" b="1" i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GIS</a:t>
              </a:r>
            </a:p>
          </p:txBody>
        </p:sp>
      </p:grpSp>
      <p:grpSp>
        <p:nvGrpSpPr>
          <p:cNvPr id="9" name="Grupa 8"/>
          <p:cNvGrpSpPr/>
          <p:nvPr/>
        </p:nvGrpSpPr>
        <p:grpSpPr>
          <a:xfrm>
            <a:off x="5579604" y="2904078"/>
            <a:ext cx="3384884" cy="1361137"/>
            <a:chOff x="5579604" y="2904078"/>
            <a:chExt cx="3384884" cy="1361137"/>
          </a:xfrm>
        </p:grpSpPr>
        <p:sp>
          <p:nvSpPr>
            <p:cNvPr id="7" name="Schemat blokowy: dysk magnetyczny 6"/>
            <p:cNvSpPr/>
            <p:nvPr/>
          </p:nvSpPr>
          <p:spPr bwMode="auto">
            <a:xfrm>
              <a:off x="7271792" y="2904078"/>
              <a:ext cx="1692696" cy="1145939"/>
            </a:xfrm>
            <a:prstGeom prst="flowChartMagneticDisk">
              <a:avLst/>
            </a:prstGeom>
            <a:solidFill>
              <a:srgbClr val="FF7C8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l-PL" dirty="0" smtClean="0"/>
                <a:t>CBD PLI</a:t>
              </a:r>
              <a:endParaRPr lang="pl-PL" dirty="0"/>
            </a:p>
          </p:txBody>
        </p:sp>
        <p:sp>
          <p:nvSpPr>
            <p:cNvPr id="8" name="Strzałka w lewo i prawo 7"/>
            <p:cNvSpPr/>
            <p:nvPr/>
          </p:nvSpPr>
          <p:spPr bwMode="auto">
            <a:xfrm rot="20592125">
              <a:off x="5579604" y="3501008"/>
              <a:ext cx="1692188" cy="764207"/>
            </a:xfrm>
            <a:prstGeom prst="leftRightArrow">
              <a:avLst/>
            </a:prstGeom>
            <a:solidFill>
              <a:srgbClr val="FF0000">
                <a:alpha val="49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</p:grpSp>
      <p:pic>
        <p:nvPicPr>
          <p:cNvPr id="10" name="Picture 7" descr="Obraz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24838" y="230188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Object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2704400" y="2003647250"/>
            <a:ext cx="453628125" cy="14514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953" y="836577"/>
            <a:ext cx="8458189" cy="55070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1" name="Tytuł 170"/>
          <p:cNvSpPr>
            <a:spLocks noGrp="1"/>
          </p:cNvSpPr>
          <p:nvPr>
            <p:ph type="title"/>
          </p:nvPr>
        </p:nvSpPr>
        <p:spPr>
          <a:xfrm>
            <a:off x="457200" y="155448"/>
            <a:ext cx="7766100" cy="125272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Elementy systemu SWD</a:t>
            </a:r>
            <a:endParaRPr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7" descr="Obraz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0" y="309563"/>
            <a:ext cx="91440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l-PL" sz="32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Dwumonitorowe stanowisko</a:t>
            </a:r>
            <a:br>
              <a:rPr lang="pl-PL" sz="32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pl-PL" sz="32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operatora SWD  </a:t>
            </a:r>
            <a:endParaRPr lang="pl-PL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6086" name="Picture 6" descr="ScreenShot009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592263"/>
            <a:ext cx="6877050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8" descr="ScreenShot00938"/>
          <p:cNvPicPr>
            <a:picLocks noChangeAspect="1" noChangeArrowheads="1"/>
          </p:cNvPicPr>
          <p:nvPr/>
        </p:nvPicPr>
        <p:blipFill>
          <a:blip r:embed="rId3" cstate="print"/>
          <a:srcRect b="3822"/>
          <a:stretch>
            <a:fillRect/>
          </a:stretch>
        </p:blipFill>
        <p:spPr bwMode="auto">
          <a:xfrm>
            <a:off x="755650" y="1592263"/>
            <a:ext cx="8245475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9" descr="ScreenShot00939"/>
          <p:cNvPicPr>
            <a:picLocks noChangeAspect="1" noChangeArrowheads="1"/>
          </p:cNvPicPr>
          <p:nvPr/>
        </p:nvPicPr>
        <p:blipFill>
          <a:blip r:embed="rId4" cstate="print"/>
          <a:srcRect b="3157"/>
          <a:stretch>
            <a:fillRect/>
          </a:stretch>
        </p:blipFill>
        <p:spPr bwMode="auto">
          <a:xfrm>
            <a:off x="755650" y="1592263"/>
            <a:ext cx="8245475" cy="514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Obraz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058204" cy="125272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l-PL" sz="44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l-PL" sz="44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44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Zasoby GIS w SM </a:t>
            </a:r>
            <a:r>
              <a:rPr lang="pl-PL" sz="36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pl-PL" sz="36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77500" lnSpcReduction="20000"/>
          </a:bodyPr>
          <a:lstStyle/>
          <a:p>
            <a:pPr marL="576072" indent="-457200" algn="just" eaLnBrk="1" hangingPunct="1">
              <a:lnSpc>
                <a:spcPct val="80000"/>
              </a:lnSpc>
              <a:buClrTx/>
              <a:buNone/>
              <a:defRPr/>
            </a:pPr>
            <a:r>
              <a:rPr lang="pl-PL" sz="2200" b="1" dirty="0" smtClean="0">
                <a:latin typeface="Arial" pitchFamily="34" charset="0"/>
                <a:cs typeface="Arial" pitchFamily="34" charset="0"/>
              </a:rPr>
              <a:t>1. Oprogramowanie</a:t>
            </a:r>
          </a:p>
          <a:p>
            <a:pPr marL="576072" indent="-457200" algn="just" eaLnBrk="1" hangingPunct="1">
              <a:lnSpc>
                <a:spcPct val="80000"/>
              </a:lnSpc>
              <a:buClrTx/>
              <a:buNone/>
              <a:defRPr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buClrTx/>
              <a:defRPr/>
            </a:pPr>
            <a:r>
              <a:rPr lang="en-US" sz="2300" dirty="0" smtClean="0">
                <a:latin typeface="Arial" pitchFamily="34" charset="0"/>
                <a:cs typeface="Arial" pitchFamily="34" charset="0"/>
              </a:rPr>
              <a:t>Arc GIS Server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 Enterprise (ArcSDE + ORACLE)</a:t>
            </a:r>
            <a:endParaRPr lang="en-US" sz="2300" dirty="0" smtClean="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licencje 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Arc GIS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 Desktop (ArcINFO, ArcEditor, ArcView)</a:t>
            </a:r>
            <a:endParaRPr lang="en-US" sz="2300" dirty="0" smtClean="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rozszerzenia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 Network Analyst, Spatial Analyst,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eostatistical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 algn="just" eaLnBrk="1" hangingPunct="1">
              <a:lnSpc>
                <a:spcPct val="80000"/>
              </a:lnSpc>
              <a:buClrTx/>
              <a:buNone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    A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nal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 3D Analyst, T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racking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 A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nal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st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, Data </a:t>
            </a:r>
            <a:r>
              <a:rPr lang="pl-PL" sz="2300" dirty="0" err="1" smtClean="0">
                <a:latin typeface="Arial" pitchFamily="34" charset="0"/>
                <a:cs typeface="Arial" pitchFamily="34" charset="0"/>
              </a:rPr>
              <a:t>Interoperability</a:t>
            </a:r>
            <a:endParaRPr lang="pl-PL" sz="2300" dirty="0" smtClean="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buClrTx/>
              <a:buNone/>
              <a:defRPr/>
            </a:pPr>
            <a:endParaRPr lang="pl-PL" sz="2300" dirty="0" smtClean="0">
              <a:latin typeface="Arial" pitchFamily="34" charset="0"/>
              <a:cs typeface="Arial" pitchFamily="34" charset="0"/>
            </a:endParaRPr>
          </a:p>
          <a:p>
            <a:pPr marL="0" lvl="1" indent="0" algn="just" eaLnBrk="1" hangingPunct="1">
              <a:lnSpc>
                <a:spcPct val="80000"/>
              </a:lnSpc>
              <a:buClrTx/>
              <a:buNone/>
              <a:defRPr/>
            </a:pPr>
            <a:r>
              <a:rPr lang="pl-PL" sz="2200" b="1" dirty="0" smtClean="0">
                <a:latin typeface="Arial" pitchFamily="34" charset="0"/>
                <a:cs typeface="Arial" pitchFamily="34" charset="0"/>
              </a:rPr>
              <a:t> 2. Dane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</a:t>
            </a:r>
            <a:endParaRPr lang="pl-PL" sz="2200" b="1" dirty="0" smtClean="0">
              <a:latin typeface="Arial" pitchFamily="34" charset="0"/>
              <a:cs typeface="Arial" pitchFamily="34" charset="0"/>
            </a:endParaRPr>
          </a:p>
          <a:p>
            <a:pPr marL="0" lvl="1" indent="0" algn="just" eaLnBrk="1" hangingPunct="1">
              <a:lnSpc>
                <a:spcPct val="80000"/>
              </a:lnSpc>
              <a:buClrTx/>
              <a:buNone/>
              <a:defRPr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zasoby udostępnianie przez Biuro Geodezji Katastru</a:t>
            </a:r>
            <a:endParaRPr lang="en-US" sz="23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warstwy własne jak zdarzenia, trasy patroli, lokalizacja patroli itp</a:t>
            </a:r>
            <a:endParaRPr lang="en-US" sz="23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inne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na podstawie porozumień z podmiotami działającymi w </a:t>
            </a:r>
          </a:p>
          <a:p>
            <a:pPr lvl="1" algn="just">
              <a:lnSpc>
                <a:spcPct val="80000"/>
              </a:lnSpc>
              <a:buClrTx/>
              <a:buNone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    przestrzeni miejskiej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pl-PL" sz="2300" dirty="0" smtClean="0">
                <a:latin typeface="Arial" pitchFamily="34" charset="0"/>
                <a:cs typeface="Arial" pitchFamily="34" charset="0"/>
              </a:rPr>
              <a:t> jak ZDM, ZTM, </a:t>
            </a:r>
            <a:r>
              <a:rPr lang="pl-PL" sz="2300" dirty="0" err="1" smtClean="0">
                <a:latin typeface="Arial" pitchFamily="34" charset="0"/>
                <a:cs typeface="Arial" pitchFamily="34" charset="0"/>
              </a:rPr>
              <a:t>MPWiK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)</a:t>
            </a:r>
            <a:endParaRPr lang="pl-PL" sz="23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80000"/>
              </a:lnSpc>
              <a:buClrTx/>
              <a:defRPr/>
            </a:pPr>
            <a:r>
              <a:rPr lang="pl-PL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Dane z </a:t>
            </a:r>
            <a:r>
              <a:rPr lang="pl-PL" sz="23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CBD_PLI</a:t>
            </a:r>
            <a:endParaRPr lang="pl-PL" sz="2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80000"/>
              </a:lnSpc>
              <a:buClrTx/>
              <a:buNone/>
              <a:defRPr/>
            </a:pPr>
            <a:endParaRPr lang="en-US" sz="2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pl-PL" sz="2200" b="1" dirty="0" smtClean="0">
                <a:latin typeface="Arial" pitchFamily="34" charset="0"/>
                <a:cs typeface="Arial" pitchFamily="34" charset="0"/>
              </a:rPr>
              <a:t>3. Zespół ds. Systemów Informacji Przestrzennej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: </a:t>
            </a:r>
            <a:endParaRPr lang="pl-PL" sz="2200" b="1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kierownictwo jednostki</a:t>
            </a:r>
            <a:endParaRPr lang="en-US" sz="2300" dirty="0" smtClean="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administratorzy, analitycy i projektanci</a:t>
            </a:r>
            <a:endParaRPr lang="en-US" sz="2300" dirty="0" smtClean="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buClrTx/>
              <a:defRPr/>
            </a:pPr>
            <a:r>
              <a:rPr lang="pl-PL" sz="2300" dirty="0" smtClean="0">
                <a:latin typeface="Arial" pitchFamily="34" charset="0"/>
                <a:cs typeface="Arial" pitchFamily="34" charset="0"/>
              </a:rPr>
              <a:t>operatorzy i dyspozytorzy służby dyżurnej</a:t>
            </a:r>
            <a:endParaRPr lang="en-US" sz="23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 descr="Obraz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3324" y="727038"/>
            <a:ext cx="5643563" cy="4618037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8194" y="617499"/>
            <a:ext cx="5643563" cy="4643437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12" name="Picture 6" descr="zegar_pazdziernik20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3525" y="538187"/>
            <a:ext cx="5635625" cy="4643437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13" name="Picture 6" descr="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95369" y="252369"/>
            <a:ext cx="5702300" cy="4689475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0700" y="0"/>
            <a:ext cx="5715000" cy="4714875"/>
          </a:xfrm>
          <a:prstGeom prst="rect">
            <a:avLst/>
          </a:prstGeom>
          <a:noFill/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9223" name="Tytuł 1"/>
          <p:cNvSpPr>
            <a:spLocks noGrp="1"/>
          </p:cNvSpPr>
          <p:nvPr>
            <p:ph type="title"/>
          </p:nvPr>
        </p:nvSpPr>
        <p:spPr/>
        <p:txBody>
          <a:bodyPr anchorCtr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Funkcjonalność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idx="1"/>
          </p:nvPr>
        </p:nvSpPr>
        <p:spPr>
          <a:xfrm>
            <a:off x="3695688" y="4941843"/>
            <a:ext cx="5448312" cy="446276"/>
          </a:xfrm>
        </p:spPr>
        <p:txBody>
          <a:bodyPr wrap="square" anchor="ctr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Rejestracja zdarzeń i geokodowanie</a:t>
            </a:r>
          </a:p>
        </p:txBody>
      </p:sp>
      <p:sp>
        <p:nvSpPr>
          <p:cNvPr id="17" name="Symbol zastępczy zawartości 13"/>
          <p:cNvSpPr txBox="1">
            <a:spLocks/>
          </p:cNvSpPr>
          <p:nvPr/>
        </p:nvSpPr>
        <p:spPr bwMode="auto">
          <a:xfrm>
            <a:off x="3805238" y="6351588"/>
            <a:ext cx="5338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pl-PL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Serwisy internetowe</a:t>
            </a:r>
          </a:p>
        </p:txBody>
      </p:sp>
      <p:sp>
        <p:nvSpPr>
          <p:cNvPr id="19" name="Symbol zastępczy zawartości 13"/>
          <p:cNvSpPr txBox="1">
            <a:spLocks/>
          </p:cNvSpPr>
          <p:nvPr/>
        </p:nvSpPr>
        <p:spPr bwMode="auto">
          <a:xfrm>
            <a:off x="3805238" y="5294313"/>
            <a:ext cx="5338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pl-PL" sz="20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Interaktywne pozycjonowanie patroli</a:t>
            </a:r>
            <a:endParaRPr lang="pl-PL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Symbol zastępczy zawartości 13"/>
          <p:cNvSpPr txBox="1">
            <a:spLocks/>
          </p:cNvSpPr>
          <p:nvPr/>
        </p:nvSpPr>
        <p:spPr bwMode="auto">
          <a:xfrm>
            <a:off x="3805238" y="5646738"/>
            <a:ext cx="5338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pl-PL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Zegary zdarzeń</a:t>
            </a:r>
          </a:p>
        </p:txBody>
      </p:sp>
      <p:sp>
        <p:nvSpPr>
          <p:cNvPr id="21" name="Symbol zastępczy zawartości 13"/>
          <p:cNvSpPr txBox="1">
            <a:spLocks/>
          </p:cNvSpPr>
          <p:nvPr/>
        </p:nvSpPr>
        <p:spPr bwMode="auto">
          <a:xfrm>
            <a:off x="3805238" y="5999163"/>
            <a:ext cx="5338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pl-PL" sz="2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Mapy Gęstości (Natężenia) zdarzeń</a:t>
            </a:r>
          </a:p>
        </p:txBody>
      </p:sp>
      <p:pic>
        <p:nvPicPr>
          <p:cNvPr id="15" name="Picture 7" descr="Obraz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7" grpId="0" build="p"/>
      <p:bldP spid="19" grpId="0" build="p"/>
      <p:bldP spid="20" grpId="0" build="p"/>
      <p:bldP spid="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>
            <a:spLocks noGrp="1"/>
          </p:cNvSpPr>
          <p:nvPr>
            <p:ph type="ctrTitle" idx="4294967295"/>
          </p:nvPr>
        </p:nvSpPr>
        <p:spPr>
          <a:xfrm>
            <a:off x="190440" y="3071813"/>
            <a:ext cx="5453123" cy="785812"/>
          </a:xfrm>
        </p:spPr>
        <p:txBody>
          <a:bodyPr anchorCtr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3000" dirty="0">
                <a:solidFill>
                  <a:schemeClr val="tx1"/>
                </a:solidFill>
                <a:latin typeface="Arial" pitchFamily="34" charset="0"/>
              </a:rPr>
              <a:t>Zadania realizowane z pomocą systemu GIS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0" y="214313"/>
            <a:ext cx="3143250" cy="285750"/>
          </a:xfrm>
        </p:spPr>
        <p:txBody>
          <a:bodyPr/>
          <a:lstStyle/>
          <a:p>
            <a:pPr marL="685800" lvl="1" indent="-228600">
              <a:lnSpc>
                <a:spcPct val="80000"/>
              </a:lnSpc>
              <a:buClrTx/>
              <a:buFontTx/>
              <a:buNone/>
              <a:defRPr/>
            </a:pPr>
            <a:r>
              <a:rPr lang="pl-PL" sz="1200" b="1" dirty="0" smtClean="0">
                <a:latin typeface="Arial" pitchFamily="34" charset="0"/>
                <a:cs typeface="Arial" pitchFamily="34" charset="0"/>
              </a:rPr>
              <a:t>1. Wspomaganie dowodzenia</a:t>
            </a:r>
          </a:p>
        </p:txBody>
      </p:sp>
      <p:sp>
        <p:nvSpPr>
          <p:cNvPr id="5" name="Podtytuł 2"/>
          <p:cNvSpPr txBox="1">
            <a:spLocks/>
          </p:cNvSpPr>
          <p:nvPr/>
        </p:nvSpPr>
        <p:spPr bwMode="auto">
          <a:xfrm>
            <a:off x="5483225" y="214313"/>
            <a:ext cx="3143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85800" lvl="1" indent="-228600">
              <a:lnSpc>
                <a:spcPct val="80000"/>
              </a:lnSpc>
              <a:spcBef>
                <a:spcPct val="20000"/>
              </a:spcBef>
            </a:pPr>
            <a:r>
              <a:rPr lang="pl-PL" sz="1200" b="1" dirty="0" smtClean="0">
                <a:latin typeface="Arial" pitchFamily="34" charset="0"/>
                <a:cs typeface="Arial" pitchFamily="34" charset="0"/>
              </a:rPr>
              <a:t>2. Analizy i planowanie</a:t>
            </a:r>
            <a:endParaRPr lang="pl-PL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8788" y="500063"/>
            <a:ext cx="3143250" cy="236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Obraz 10" descr="Analizy_PatroleSzkoln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0600" y="857250"/>
            <a:ext cx="1660525" cy="240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63" y="4000500"/>
            <a:ext cx="2633662" cy="2600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Podtytuł 2"/>
          <p:cNvSpPr txBox="1">
            <a:spLocks/>
          </p:cNvSpPr>
          <p:nvPr/>
        </p:nvSpPr>
        <p:spPr bwMode="auto">
          <a:xfrm>
            <a:off x="5076825" y="3732213"/>
            <a:ext cx="39243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85800" lvl="1" indent="-228600">
              <a:lnSpc>
                <a:spcPct val="80000"/>
              </a:lnSpc>
              <a:spcBef>
                <a:spcPct val="20000"/>
              </a:spcBef>
            </a:pPr>
            <a:r>
              <a:rPr lang="pl-PL" sz="1200" b="1" dirty="0">
                <a:latin typeface="Arial" pitchFamily="34" charset="0"/>
                <a:cs typeface="Arial" pitchFamily="34" charset="0"/>
              </a:rPr>
              <a:t>3. Komunikacja z mieszkańcami</a:t>
            </a:r>
          </a:p>
        </p:txBody>
      </p:sp>
      <p:pic>
        <p:nvPicPr>
          <p:cNvPr id="4" name="Picture 26" descr="foto-wsd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00063"/>
            <a:ext cx="3071812" cy="234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13" y="4000500"/>
            <a:ext cx="2381250" cy="2624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trzałka w lewo i prawo 44"/>
          <p:cNvSpPr/>
          <p:nvPr/>
        </p:nvSpPr>
        <p:spPr bwMode="auto">
          <a:xfrm>
            <a:off x="1801813" y="1744450"/>
            <a:ext cx="1306513" cy="756000"/>
          </a:xfrm>
          <a:prstGeom prst="leftRightArrow">
            <a:avLst/>
          </a:prstGeom>
          <a:solidFill>
            <a:srgbClr val="FF0000">
              <a:alpha val="49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021691" cy="125272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Przepływ</a:t>
            </a: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informacji</a:t>
            </a: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 </a:t>
            </a:r>
            <a:r>
              <a:rPr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Systemie</a:t>
            </a: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Straży</a:t>
            </a: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Miejskiej</a:t>
            </a: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m. </a:t>
            </a:r>
            <a:r>
              <a:rPr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Warszawy</a:t>
            </a:r>
            <a:endParaRPr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chemat blokowy: dysk magnetyczny 6"/>
          <p:cNvSpPr/>
          <p:nvPr/>
        </p:nvSpPr>
        <p:spPr bwMode="auto">
          <a:xfrm>
            <a:off x="3001963" y="1494085"/>
            <a:ext cx="2921000" cy="118800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Baza 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danych </a:t>
            </a:r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SM</a:t>
            </a:r>
          </a:p>
          <a:p>
            <a:pPr algn="ctr">
              <a:defRPr/>
            </a:pPr>
            <a:endParaRPr lang="pl-P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pl-P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Błyskawica 16"/>
          <p:cNvSpPr/>
          <p:nvPr/>
        </p:nvSpPr>
        <p:spPr bwMode="auto">
          <a:xfrm rot="4562444">
            <a:off x="6162676" y="1250220"/>
            <a:ext cx="1168416" cy="1656000"/>
          </a:xfrm>
          <a:prstGeom prst="lightningBol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anchor="ctr"/>
          <a:lstStyle/>
          <a:p>
            <a:pPr algn="r">
              <a:defRPr/>
            </a:pP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upa 15"/>
          <p:cNvGrpSpPr>
            <a:grpSpLocks/>
          </p:cNvGrpSpPr>
          <p:nvPr/>
        </p:nvGrpSpPr>
        <p:grpSpPr bwMode="auto">
          <a:xfrm>
            <a:off x="7076029" y="1514809"/>
            <a:ext cx="1230663" cy="1127204"/>
            <a:chOff x="5775325" y="1824038"/>
            <a:chExt cx="1143000" cy="1127204"/>
          </a:xfrm>
        </p:grpSpPr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5775325" y="1824038"/>
              <a:ext cx="1143000" cy="1127204"/>
            </a:xfrm>
            <a:prstGeom prst="ellipse">
              <a:avLst/>
            </a:prstGeom>
            <a:solidFill>
              <a:srgbClr val="000000"/>
            </a:solidFill>
            <a:ln w="38100" algn="ctr">
              <a:solidFill>
                <a:srgbClr val="C6C5C5"/>
              </a:solidFill>
              <a:round/>
              <a:headEnd/>
              <a:tailEnd/>
            </a:ln>
            <a:effectLst/>
          </p:spPr>
          <p:txBody>
            <a:bodyPr wrap="none" lIns="0" tIns="540000" rIns="0" bIns="0" anchor="b"/>
            <a:lstStyle>
              <a:defPPr>
                <a:defRPr lang="pl-PL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pl-PL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Służby</a:t>
              </a:r>
              <a:endParaRPr lang="pl-PL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5636" name="Picture 13" descr="t_karetka pogotowi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10676" y="1989137"/>
              <a:ext cx="719138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37" name="Picture 16" descr="t_straż pożarna_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92835" y="2149475"/>
              <a:ext cx="719138" cy="325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49"/>
            <p:cNvGrpSpPr>
              <a:grpSpLocks/>
            </p:cNvGrpSpPr>
            <p:nvPr/>
          </p:nvGrpSpPr>
          <p:grpSpPr bwMode="auto">
            <a:xfrm>
              <a:off x="6503988" y="1989138"/>
              <a:ext cx="414337" cy="377825"/>
              <a:chOff x="2799" y="3794"/>
              <a:chExt cx="326" cy="355"/>
            </a:xfrm>
          </p:grpSpPr>
          <p:pic>
            <p:nvPicPr>
              <p:cNvPr id="25640" name="Picture 50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98" y="3794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41" name="Picture 51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3" y="3830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42" name="Picture 52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99" y="3869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5639" name="Picture 66" descr="t_radiowóz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01332" y="2311399"/>
              <a:ext cx="719138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Schemat blokowy: dysk magnetyczny 17"/>
          <p:cNvSpPr/>
          <p:nvPr/>
        </p:nvSpPr>
        <p:spPr bwMode="auto">
          <a:xfrm>
            <a:off x="1176291" y="3005130"/>
            <a:ext cx="2921000" cy="1368000"/>
          </a:xfrm>
          <a:prstGeom prst="flowChartMagneticDisk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ArcGIS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Server</a:t>
            </a:r>
          </a:p>
          <a:p>
            <a:pPr algn="ctr">
              <a:defRPr/>
            </a:pPr>
            <a:endParaRPr lang="pl-P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Strzałka w dół 18"/>
          <p:cNvSpPr/>
          <p:nvPr/>
        </p:nvSpPr>
        <p:spPr bwMode="auto">
          <a:xfrm>
            <a:off x="2764606" y="2642013"/>
            <a:ext cx="1058877" cy="504000"/>
          </a:xfrm>
          <a:prstGeom prst="downArrow">
            <a:avLst/>
          </a:prstGeom>
          <a:ln>
            <a:noFill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>
              <a:defRPr/>
            </a:pPr>
            <a:endParaRPr lang="pl-P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Wybuch 1 20"/>
          <p:cNvSpPr/>
          <p:nvPr/>
        </p:nvSpPr>
        <p:spPr bwMode="auto">
          <a:xfrm>
            <a:off x="263525" y="4391025"/>
            <a:ext cx="2592388" cy="1296988"/>
          </a:xfrm>
          <a:prstGeom prst="irregularSeal1">
            <a:avLst/>
          </a:prstGeom>
          <a:solidFill>
            <a:schemeClr val="tx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Internet</a:t>
            </a:r>
          </a:p>
        </p:txBody>
      </p:sp>
      <p:sp>
        <p:nvSpPr>
          <p:cNvPr id="22" name="Wybuch  2 21"/>
          <p:cNvSpPr/>
          <p:nvPr/>
        </p:nvSpPr>
        <p:spPr bwMode="auto">
          <a:xfrm>
            <a:off x="3008313" y="4232275"/>
            <a:ext cx="3389312" cy="1038225"/>
          </a:xfrm>
          <a:prstGeom prst="irregularSeal2">
            <a:avLst/>
          </a:prstGeom>
          <a:solidFill>
            <a:schemeClr val="tx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Intranet</a:t>
            </a:r>
          </a:p>
        </p:txBody>
      </p:sp>
      <p:sp>
        <p:nvSpPr>
          <p:cNvPr id="23" name="Strzałka w dół 22"/>
          <p:cNvSpPr/>
          <p:nvPr/>
        </p:nvSpPr>
        <p:spPr bwMode="auto">
          <a:xfrm>
            <a:off x="1176291" y="4232286"/>
            <a:ext cx="1058877" cy="613470"/>
          </a:xfrm>
          <a:prstGeom prst="downArrow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pl-P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Strzałka w dół 23"/>
          <p:cNvSpPr/>
          <p:nvPr/>
        </p:nvSpPr>
        <p:spPr bwMode="auto">
          <a:xfrm>
            <a:off x="3263881" y="4232286"/>
            <a:ext cx="1058877" cy="613470"/>
          </a:xfrm>
          <a:prstGeom prst="downArrow">
            <a:avLst/>
          </a:prstGeom>
          <a:solidFill>
            <a:srgbClr val="00B050"/>
          </a:solidFill>
          <a:ln>
            <a:noFill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1715623" lon="1134533" rev="1760094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pl-P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Strzałka w dół 30"/>
          <p:cNvSpPr/>
          <p:nvPr/>
        </p:nvSpPr>
        <p:spPr bwMode="auto">
          <a:xfrm>
            <a:off x="5179995" y="2591130"/>
            <a:ext cx="1314468" cy="828000"/>
          </a:xfrm>
          <a:prstGeom prst="downArrow">
            <a:avLst/>
          </a:prstGeom>
          <a:solidFill>
            <a:srgbClr val="00B050"/>
          </a:solidFill>
          <a:ln>
            <a:noFill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1715623" lon="1134533" rev="1760094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pl-P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upa 31"/>
          <p:cNvGrpSpPr>
            <a:grpSpLocks/>
          </p:cNvGrpSpPr>
          <p:nvPr/>
        </p:nvGrpSpPr>
        <p:grpSpPr bwMode="auto">
          <a:xfrm>
            <a:off x="6048375" y="3035301"/>
            <a:ext cx="1143000" cy="1143000"/>
            <a:chOff x="5805488" y="1530350"/>
            <a:chExt cx="1143000" cy="1143000"/>
          </a:xfrm>
        </p:grpSpPr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5805488" y="1530350"/>
              <a:ext cx="1143000" cy="1143000"/>
            </a:xfrm>
            <a:prstGeom prst="ellipse">
              <a:avLst/>
            </a:prstGeom>
            <a:solidFill>
              <a:srgbClr val="0070C0"/>
            </a:solidFill>
            <a:ln w="38100" algn="ctr">
              <a:solidFill>
                <a:srgbClr val="C6C5C5"/>
              </a:solidFill>
              <a:round/>
              <a:headEnd/>
              <a:tailEnd/>
            </a:ln>
            <a:effectLst/>
          </p:spPr>
          <p:txBody>
            <a:bodyPr wrap="none" lIns="0" tIns="540000" rIns="0" bIns="0" anchor="b"/>
            <a:lstStyle>
              <a:defPPr>
                <a:defRPr lang="pl-PL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pl-PL" sz="1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Służby</a:t>
              </a:r>
              <a:endParaRPr lang="pl-PL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5628" name="Picture 13" descr="t_karetka pogotowi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45200" y="1671638"/>
              <a:ext cx="719138" cy="328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29" name="Picture 16" descr="t_straż pożarna_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99150" y="1824038"/>
              <a:ext cx="719138" cy="325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49"/>
            <p:cNvGrpSpPr>
              <a:grpSpLocks/>
            </p:cNvGrpSpPr>
            <p:nvPr/>
          </p:nvGrpSpPr>
          <p:grpSpPr bwMode="auto">
            <a:xfrm>
              <a:off x="6503997" y="1989148"/>
              <a:ext cx="414338" cy="377826"/>
              <a:chOff x="2799" y="3794"/>
              <a:chExt cx="326" cy="355"/>
            </a:xfrm>
          </p:grpSpPr>
          <p:pic>
            <p:nvPicPr>
              <p:cNvPr id="25632" name="Picture 50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98" y="3794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33" name="Picture 51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3" y="3830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34" name="Picture 52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99" y="3869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5631" name="Picture 66" descr="t_radiowóz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08663" y="1957388"/>
              <a:ext cx="719137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" name="Strzałka w dół 40"/>
          <p:cNvSpPr/>
          <p:nvPr/>
        </p:nvSpPr>
        <p:spPr bwMode="auto">
          <a:xfrm>
            <a:off x="4864104" y="4963181"/>
            <a:ext cx="1058877" cy="613470"/>
          </a:xfrm>
          <a:prstGeom prst="downArrow">
            <a:avLst/>
          </a:prstGeom>
          <a:solidFill>
            <a:srgbClr val="00B050"/>
          </a:solidFill>
          <a:ln>
            <a:noFill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1715623" lon="1134533" rev="1760094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pl-P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Grupa 41"/>
          <p:cNvGrpSpPr>
            <a:grpSpLocks/>
          </p:cNvGrpSpPr>
          <p:nvPr/>
        </p:nvGrpSpPr>
        <p:grpSpPr bwMode="auto">
          <a:xfrm>
            <a:off x="5351463" y="5437188"/>
            <a:ext cx="1143000" cy="1143000"/>
            <a:chOff x="5805488" y="1530350"/>
            <a:chExt cx="1143000" cy="1143000"/>
          </a:xfrm>
        </p:grpSpPr>
        <p:sp>
          <p:nvSpPr>
            <p:cNvPr id="43" name="Oval 6"/>
            <p:cNvSpPr>
              <a:spLocks noChangeArrowheads="1"/>
            </p:cNvSpPr>
            <p:nvPr/>
          </p:nvSpPr>
          <p:spPr bwMode="auto">
            <a:xfrm>
              <a:off x="5805488" y="1530350"/>
              <a:ext cx="1143000" cy="1143000"/>
            </a:xfrm>
            <a:prstGeom prst="ellipse">
              <a:avLst/>
            </a:prstGeom>
            <a:solidFill>
              <a:srgbClr val="0070C0"/>
            </a:solidFill>
            <a:ln w="38100" algn="ctr">
              <a:solidFill>
                <a:srgbClr val="C6C5C5"/>
              </a:solidFill>
              <a:round/>
              <a:headEnd/>
              <a:tailEnd/>
            </a:ln>
            <a:effectLst/>
          </p:spPr>
          <p:txBody>
            <a:bodyPr wrap="none" lIns="0" tIns="540000" rIns="0" bIns="0" anchor="b"/>
            <a:lstStyle>
              <a:defPPr>
                <a:defRPr lang="pl-PL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pl-PL" sz="1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Służby</a:t>
              </a:r>
              <a:endParaRPr lang="pl-PL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5620" name="Picture 13" descr="t_karetka pogotowi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45200" y="1671638"/>
              <a:ext cx="719138" cy="328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21" name="Picture 16" descr="t_straż pożarna_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99150" y="1824038"/>
              <a:ext cx="719138" cy="325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" name="Group 49"/>
            <p:cNvGrpSpPr>
              <a:grpSpLocks/>
            </p:cNvGrpSpPr>
            <p:nvPr/>
          </p:nvGrpSpPr>
          <p:grpSpPr bwMode="auto">
            <a:xfrm>
              <a:off x="6503997" y="1989158"/>
              <a:ext cx="414338" cy="377827"/>
              <a:chOff x="2799" y="3794"/>
              <a:chExt cx="326" cy="355"/>
            </a:xfrm>
          </p:grpSpPr>
          <p:pic>
            <p:nvPicPr>
              <p:cNvPr id="25624" name="Picture 50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98" y="3794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25" name="Picture 51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3" y="3830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26" name="Picture 52" descr="telemarketer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99" y="3869"/>
                <a:ext cx="227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5623" name="Picture 66" descr="t_radiowóz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08663" y="1957388"/>
              <a:ext cx="719137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15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4238" y="5856288"/>
            <a:ext cx="817562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3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01813" y="5730875"/>
            <a:ext cx="866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Strzałka w dół 52"/>
          <p:cNvSpPr/>
          <p:nvPr/>
        </p:nvSpPr>
        <p:spPr bwMode="auto">
          <a:xfrm>
            <a:off x="884187" y="5243271"/>
            <a:ext cx="1058877" cy="613470"/>
          </a:xfrm>
          <a:prstGeom prst="downArrow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pl-P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Strzałka w dół 53"/>
          <p:cNvSpPr/>
          <p:nvPr/>
        </p:nvSpPr>
        <p:spPr bwMode="auto">
          <a:xfrm>
            <a:off x="1705729" y="5243271"/>
            <a:ext cx="1058877" cy="613470"/>
          </a:xfrm>
          <a:prstGeom prst="downArrow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pl-P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Schemat blokowy: dysk magnetyczny 43"/>
          <p:cNvSpPr/>
          <p:nvPr/>
        </p:nvSpPr>
        <p:spPr bwMode="auto">
          <a:xfrm>
            <a:off x="109117" y="1600450"/>
            <a:ext cx="1692696" cy="900000"/>
          </a:xfrm>
          <a:prstGeom prst="flowChartMagneticDisk">
            <a:avLst/>
          </a:prstGeom>
          <a:solidFill>
            <a:srgbClr val="FF7C80"/>
          </a:solidFill>
          <a:ln w="63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CBD PLI</a:t>
            </a:r>
            <a:endParaRPr lang="pl-PL" dirty="0"/>
          </a:p>
        </p:txBody>
      </p:sp>
      <p:pic>
        <p:nvPicPr>
          <p:cNvPr id="46" name="Picture 7" descr="Obraz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0" y="309563"/>
            <a:ext cx="91440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l-PL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Wykorzystanie danych </a:t>
            </a:r>
            <a:r>
              <a:rPr lang="pl-PL" b="1" kern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CBD-PLI</a:t>
            </a:r>
            <a:r>
              <a:rPr lang="pl-PL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do weryfikacji </a:t>
            </a:r>
          </a:p>
          <a:p>
            <a:pPr algn="ctr">
              <a:defRPr/>
            </a:pPr>
            <a:r>
              <a:rPr lang="pl-PL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zgłoszeń na numer alarmowy</a:t>
            </a:r>
            <a:r>
              <a:rPr lang="pl-PL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986</a:t>
            </a:r>
            <a:endParaRPr lang="pl-PL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Symbol zastępczy zawartości 13"/>
          <p:cNvSpPr>
            <a:spLocks noGrp="1"/>
          </p:cNvSpPr>
          <p:nvPr>
            <p:ph idx="1"/>
          </p:nvPr>
        </p:nvSpPr>
        <p:spPr>
          <a:xfrm>
            <a:off x="457199" y="1775191"/>
            <a:ext cx="8386821" cy="462560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ClrTx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Weryfikacja lokalizacji zgłoszenia</a:t>
            </a:r>
          </a:p>
          <a:p>
            <a:pPr algn="just">
              <a:buClrTx/>
              <a:buNone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Sprawdzenie wiarygodności zgłoszenia</a:t>
            </a:r>
          </a:p>
          <a:p>
            <a:pPr algn="just">
              <a:buClrTx/>
              <a:buNone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Obsługa zgłoszeń „niedokończonych” (nagle przerwanych połączeń alarmowych np. zgłaszanych przez dzieci, </a:t>
            </a:r>
            <a:r>
              <a:rPr lang="pl-PL" dirty="0" err="1" smtClean="0">
                <a:latin typeface="Arial" pitchFamily="34" charset="0"/>
                <a:cs typeface="Arial" pitchFamily="34" charset="0"/>
              </a:rPr>
              <a:t>niepełonsprawnych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, w sytuacjach zagrożenia zdrowia i życia  itp.)</a:t>
            </a:r>
          </a:p>
          <a:p>
            <a:pPr algn="just">
              <a:buClrTx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Optymalizacja dojazdu do miejsca zdarzenia</a:t>
            </a:r>
          </a:p>
        </p:txBody>
      </p:sp>
      <p:pic>
        <p:nvPicPr>
          <p:cNvPr id="5" name="Picture 7" descr="Obraz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0" y="309563"/>
            <a:ext cx="855191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l-PL" sz="28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Wykorzystanie danych </a:t>
            </a:r>
            <a:r>
              <a:rPr lang="pl-PL" sz="2800" b="1" kern="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CBD-PLI</a:t>
            </a:r>
            <a:r>
              <a:rPr lang="pl-PL" sz="28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do </a:t>
            </a:r>
          </a:p>
          <a:p>
            <a:pPr algn="ctr">
              <a:defRPr/>
            </a:pPr>
            <a:r>
              <a:rPr lang="pl-PL" sz="28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weryfikacji zgłoszeń na numer alarmowy </a:t>
            </a:r>
            <a:r>
              <a:rPr lang="pl-PL" sz="28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986</a:t>
            </a:r>
            <a:endParaRPr lang="pl-PL" sz="1800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6089" name="Picture 9" descr="ScreenShot00939"/>
          <p:cNvPicPr>
            <a:picLocks noChangeAspect="1" noChangeArrowheads="1"/>
          </p:cNvPicPr>
          <p:nvPr/>
        </p:nvPicPr>
        <p:blipFill>
          <a:blip r:embed="rId2" cstate="print"/>
          <a:srcRect b="3157"/>
          <a:stretch>
            <a:fillRect/>
          </a:stretch>
        </p:blipFill>
        <p:spPr bwMode="auto">
          <a:xfrm>
            <a:off x="683568" y="1238250"/>
            <a:ext cx="8245475" cy="514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a 12"/>
          <p:cNvGrpSpPr/>
          <p:nvPr/>
        </p:nvGrpSpPr>
        <p:grpSpPr>
          <a:xfrm>
            <a:off x="3167844" y="2842483"/>
            <a:ext cx="2304256" cy="1069862"/>
            <a:chOff x="3167844" y="2842483"/>
            <a:chExt cx="2304256" cy="1069862"/>
          </a:xfrm>
        </p:grpSpPr>
        <p:sp>
          <p:nvSpPr>
            <p:cNvPr id="8" name="Objaśnienie prostokątne 7"/>
            <p:cNvSpPr/>
            <p:nvPr/>
          </p:nvSpPr>
          <p:spPr bwMode="auto">
            <a:xfrm>
              <a:off x="3743908" y="2842483"/>
              <a:ext cx="1728192" cy="338554"/>
            </a:xfrm>
            <a:prstGeom prst="wedgeRectCallout">
              <a:avLst>
                <a:gd name="adj1" fmla="val -74847"/>
                <a:gd name="adj2" fmla="val 230931"/>
              </a:avLst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0"/>
            </a:gradFill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rPr>
                <a:t>Zdarzenie</a:t>
              </a:r>
            </a:p>
          </p:txBody>
        </p:sp>
        <p:pic>
          <p:nvPicPr>
            <p:cNvPr id="1026" name="Picture 2" descr="C:\Users\3553\AppData\Local\Microsoft\Windows\Temporary Internet Files\Content.IE5\J16ZD2Y9\MC90043475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67844" y="3681028"/>
              <a:ext cx="231317" cy="231317"/>
            </a:xfrm>
            <a:prstGeom prst="rect">
              <a:avLst/>
            </a:prstGeom>
            <a:noFill/>
          </p:spPr>
        </p:pic>
      </p:grpSp>
      <p:grpSp>
        <p:nvGrpSpPr>
          <p:cNvPr id="3" name="Grupa 15"/>
          <p:cNvGrpSpPr/>
          <p:nvPr/>
        </p:nvGrpSpPr>
        <p:grpSpPr>
          <a:xfrm>
            <a:off x="6634188" y="2842483"/>
            <a:ext cx="1728192" cy="1394456"/>
            <a:chOff x="6634188" y="2842483"/>
            <a:chExt cx="1728192" cy="1394456"/>
          </a:xfrm>
        </p:grpSpPr>
        <p:sp>
          <p:nvSpPr>
            <p:cNvPr id="12" name="Objaśnienie prostokątne 11"/>
            <p:cNvSpPr/>
            <p:nvPr/>
          </p:nvSpPr>
          <p:spPr bwMode="auto">
            <a:xfrm>
              <a:off x="6634188" y="2842483"/>
              <a:ext cx="1728192" cy="338554"/>
            </a:xfrm>
            <a:prstGeom prst="wedgeRectCallout">
              <a:avLst>
                <a:gd name="adj1" fmla="val 5070"/>
                <a:gd name="adj2" fmla="val 239371"/>
              </a:avLst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0"/>
            </a:gradFill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l-PL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rPr>
                <a:t>Zgłoszenie</a:t>
              </a:r>
            </a:p>
          </p:txBody>
        </p:sp>
        <p:grpSp>
          <p:nvGrpSpPr>
            <p:cNvPr id="5" name="Grupa 13"/>
            <p:cNvGrpSpPr/>
            <p:nvPr/>
          </p:nvGrpSpPr>
          <p:grpSpPr>
            <a:xfrm>
              <a:off x="6984268" y="3587751"/>
              <a:ext cx="1260648" cy="649188"/>
              <a:chOff x="9144000" y="2676998"/>
              <a:chExt cx="1260648" cy="649188"/>
            </a:xfrm>
          </p:grpSpPr>
          <p:sp>
            <p:nvSpPr>
              <p:cNvPr id="11" name="Elipsa 10"/>
              <p:cNvSpPr/>
              <p:nvPr/>
            </p:nvSpPr>
            <p:spPr bwMode="auto">
              <a:xfrm rot="19716183">
                <a:off x="9144000" y="2676998"/>
                <a:ext cx="1260648" cy="649188"/>
              </a:xfrm>
              <a:prstGeom prst="ellipse">
                <a:avLst/>
              </a:prstGeom>
              <a:solidFill>
                <a:srgbClr val="FF7C80">
                  <a:alpha val="29000"/>
                </a:srgbClr>
              </a:solidFill>
              <a:ln>
                <a:solidFill>
                  <a:srgbClr val="C00000">
                    <a:alpha val="50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endParaRPr>
              </a:p>
            </p:txBody>
          </p:sp>
          <p:pic>
            <p:nvPicPr>
              <p:cNvPr id="1027" name="Picture 3" descr="C:\Users\3553\AppData\Local\Microsoft\Windows\Temporary Internet Files\Content.IE5\J16ZD2Y9\MC900286879[1].wm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658016" y="2732438"/>
                <a:ext cx="232616" cy="538308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5" name="Objaśnienie liniowe 2 14"/>
          <p:cNvSpPr/>
          <p:nvPr/>
        </p:nvSpPr>
        <p:spPr bwMode="auto">
          <a:xfrm>
            <a:off x="7041844" y="4977172"/>
            <a:ext cx="1378112" cy="23083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04689"/>
              <a:gd name="adj6" fmla="val 38939"/>
            </a:avLst>
          </a:prstGeom>
          <a:ln w="254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900" b="1" i="0" u="none" strike="noStrike" normalizeH="0" baseline="0" dirty="0" smtClean="0">
                <a:ln w="50800"/>
                <a:solidFill>
                  <a:schemeClr val="bg2"/>
                </a:solidFill>
                <a:latin typeface="Verdana" pitchFamily="34" charset="0"/>
              </a:rPr>
              <a:t>+48 723 986 112</a:t>
            </a:r>
          </a:p>
        </p:txBody>
      </p:sp>
      <p:pic>
        <p:nvPicPr>
          <p:cNvPr id="13" name="Picture 7" descr="Obraz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02613" cy="1251062"/>
          </a:xfrm>
        </p:spPr>
        <p:txBody>
          <a:bodyPr/>
          <a:lstStyle/>
          <a:p>
            <a:pPr algn="ctr">
              <a:defRPr/>
            </a:pPr>
            <a:r>
              <a: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Cel </a:t>
            </a:r>
            <a:r>
              <a:rPr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Euro 2012</a:t>
            </a:r>
            <a:endParaRPr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4222" t="15090" r="12518" b="9318"/>
          <a:stretch>
            <a:fillRect/>
          </a:stretch>
        </p:blipFill>
        <p:spPr bwMode="auto">
          <a:xfrm>
            <a:off x="684245" y="1676376"/>
            <a:ext cx="7775510" cy="4564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Picture 7" descr="Obraz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1928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l-PL"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sz="3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nioski</a:t>
            </a:r>
            <a:r>
              <a:rPr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</a:t>
            </a:r>
            <a:r>
              <a:rPr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wstępnego</a:t>
            </a:r>
            <a:r>
              <a:rPr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00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użytkowania</a:t>
            </a:r>
            <a:r>
              <a:rPr sz="3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sz="3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CBD-PLI</a:t>
            </a:r>
            <a:r>
              <a:rPr lang="pl-PL"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br>
              <a:rPr lang="pl-PL"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sz="3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Uwagi </a:t>
            </a:r>
            <a:r>
              <a:rPr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 </a:t>
            </a:r>
            <a:r>
              <a:rPr sz="3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dalszego</a:t>
            </a:r>
            <a:r>
              <a:rPr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rozwoju</a:t>
            </a:r>
            <a:r>
              <a:rPr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3000" dirty="0" err="1" smtClean="0">
                <a:solidFill>
                  <a:schemeClr val="bg1"/>
                </a:solidFill>
              </a:rPr>
              <a:t>Systemu</a:t>
            </a:r>
            <a:endParaRPr sz="3000" dirty="0">
              <a:solidFill>
                <a:schemeClr val="bg1"/>
              </a:solidFill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299979" y="1775191"/>
            <a:ext cx="8544041" cy="4625609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 anchorCtr="0">
            <a:normAutofit fontScale="85000" lnSpcReduction="20000"/>
          </a:bodyPr>
          <a:lstStyle/>
          <a:p>
            <a:pPr algn="just">
              <a:buClrTx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Wykorzystanie do opisu danych przestrzennych rodziny norm </a:t>
            </a:r>
            <a:r>
              <a:rPr lang="pl-PL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PN-ISO 19 1xx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w miejsce rozwiązań autorskich opartych na </a:t>
            </a:r>
            <a:r>
              <a:rPr lang="pl-PL" i="1" strike="sngStrike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ETSI TS 102 164 v. 1.3.1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ClrTx/>
              <a:buNone/>
            </a:pPr>
            <a:endParaRPr lang="pl-PL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None/>
            </a:pPr>
            <a:r>
              <a:rPr lang="pl-PL" i="1" dirty="0" smtClean="0">
                <a:latin typeface="Arial" pitchFamily="34" charset="0"/>
                <a:cs typeface="Arial" pitchFamily="34" charset="0"/>
              </a:rPr>
              <a:t>   Ułatwi to współpracę bazy danych z Systemami GIS (Systemami Informacji Geograficznej)</a:t>
            </a:r>
          </a:p>
          <a:p>
            <a:pPr algn="just">
              <a:buClrTx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Zwiększenie dokładności lokalizacji telefonów mobilnych</a:t>
            </a:r>
          </a:p>
          <a:p>
            <a:pPr algn="just">
              <a:buClrTx/>
              <a:buNone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Rozwiązanie problemu „</a:t>
            </a:r>
            <a:r>
              <a:rPr lang="pl-PL" dirty="0" err="1" smtClean="0">
                <a:latin typeface="Arial" pitchFamily="34" charset="0"/>
                <a:cs typeface="Arial" pitchFamily="34" charset="0"/>
              </a:rPr>
              <a:t>geokodowania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” (powiązaniu adresów zakończenia sieci ze współrzędnymi geograficznymi)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7" descr="Obraz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4838" y="260350"/>
            <a:ext cx="612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 idx="4294967295"/>
          </p:nvPr>
        </p:nvSpPr>
        <p:spPr>
          <a:xfrm>
            <a:off x="1614446" y="2205038"/>
            <a:ext cx="5440437" cy="1362075"/>
          </a:xfrm>
        </p:spPr>
        <p:txBody>
          <a:bodyPr anchor="ctr"/>
          <a:lstStyle/>
          <a:p>
            <a:pPr algn="ctr" eaLnBrk="1" hangingPunct="1">
              <a:defRPr/>
            </a:pPr>
            <a:r>
              <a:rPr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Dziękuję za uwagę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155826" y="4597416"/>
            <a:ext cx="66165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pl-PL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GIS nie tylko </a:t>
            </a:r>
            <a:r>
              <a:rPr lang="pl-PL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opisuje </a:t>
            </a:r>
            <a:r>
              <a:rPr lang="pl-PL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rzeczywistość, ale pomaga planować </a:t>
            </a:r>
            <a:r>
              <a:rPr lang="pl-PL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działania, także </a:t>
            </a:r>
            <a:r>
              <a:rPr lang="pl-PL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 sytuacjach </a:t>
            </a:r>
            <a:r>
              <a:rPr lang="pl-PL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kryzysowych.</a:t>
            </a:r>
            <a:endParaRPr lang="pl-PL" b="1" i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Globus">
  <a:themeElements>
    <a:clrScheme name="Globus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us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Globus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uł">
  <a:themeElements>
    <a:clrScheme name="Moduł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ł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ł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5898</TotalTime>
  <Words>541</Words>
  <Application>Microsoft Office PowerPoint</Application>
  <PresentationFormat>Pokaz na ekranie (4:3)</PresentationFormat>
  <Paragraphs>123</Paragraphs>
  <Slides>16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16</vt:i4>
      </vt:variant>
    </vt:vector>
  </HeadingPairs>
  <TitlesOfParts>
    <vt:vector size="18" baseType="lpstr">
      <vt:lpstr>1_Globus</vt:lpstr>
      <vt:lpstr>Moduł</vt:lpstr>
      <vt:lpstr>Wykorzystanie danych CBD PLI w Systemie Wspomagania Dowodzenia (SWD)  Straży Miejskiej m.st. Warszawy  (dotychczasowe doświadczenia)</vt:lpstr>
      <vt:lpstr>Straż Miejska m. st. Warszawy –  najważniejsze liczby </vt:lpstr>
      <vt:lpstr>30 sekund historii GIS w SM...</vt:lpstr>
      <vt:lpstr>Co to jest SWD – System Wspomagania Dowodzenia ?</vt:lpstr>
      <vt:lpstr>System Informacji Przestrzennej w Straży Miejskiej</vt:lpstr>
      <vt:lpstr>Elementy systemu SWD</vt:lpstr>
      <vt:lpstr>Slajd 7</vt:lpstr>
      <vt:lpstr> Zasoby GIS w SM  </vt:lpstr>
      <vt:lpstr>Funkcjonalność</vt:lpstr>
      <vt:lpstr>Zadania realizowane z pomocą systemu GIS</vt:lpstr>
      <vt:lpstr>Przepływ informacji w Systemie Straży Miejskiej m. st. Warszawy</vt:lpstr>
      <vt:lpstr>Slajd 12</vt:lpstr>
      <vt:lpstr>Slajd 13</vt:lpstr>
      <vt:lpstr>Cel – Euro 2012</vt:lpstr>
      <vt:lpstr>Wnioski ze wstępnego użytkowania  CBD-PLI.  Uwagi do dalszego rozwoju Systemu</vt:lpstr>
      <vt:lpstr>Dziękuję za uwagę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w Straży Miejskiej</dc:title>
  <dc:creator>Damian Brzeziński</dc:creator>
  <cp:lastModifiedBy>Zespół do spraw komunikacji społecznej</cp:lastModifiedBy>
  <cp:revision>285</cp:revision>
  <dcterms:modified xsi:type="dcterms:W3CDTF">2011-04-26T09:02:59Z</dcterms:modified>
</cp:coreProperties>
</file>