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6" r:id="rId2"/>
    <p:sldId id="337" r:id="rId3"/>
    <p:sldId id="326" r:id="rId4"/>
    <p:sldId id="338" r:id="rId5"/>
    <p:sldId id="258" r:id="rId6"/>
  </p:sldIdLst>
  <p:sldSz cx="13003213" cy="9752013"/>
  <p:notesSz cx="6797675" cy="9926638"/>
  <p:defaultTextStyle>
    <a:defPPr>
      <a:defRPr lang="pl-PL"/>
    </a:defPPr>
    <a:lvl1pPr marL="0" algn="l" defTabSz="1092251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1pPr>
    <a:lvl2pPr marL="546125" algn="l" defTabSz="1092251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2pPr>
    <a:lvl3pPr marL="1092251" algn="l" defTabSz="1092251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3pPr>
    <a:lvl4pPr marL="1638376" algn="l" defTabSz="1092251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4pPr>
    <a:lvl5pPr marL="2184502" algn="l" defTabSz="1092251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5pPr>
    <a:lvl6pPr marL="2730627" algn="l" defTabSz="1092251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6pPr>
    <a:lvl7pPr marL="3276752" algn="l" defTabSz="1092251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7pPr>
    <a:lvl8pPr marL="3822878" algn="l" defTabSz="1092251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8pPr>
    <a:lvl9pPr marL="4369003" algn="l" defTabSz="1092251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71">
          <p15:clr>
            <a:srgbClr val="A4A3A4"/>
          </p15:clr>
        </p15:guide>
        <p15:guide id="2" pos="40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C4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Styl z motywem 2 — Ak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DBED569-4797-4DF1-A0F4-6AAB3CD982D8}" styleName="Styl jasny 3 — Ak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Styl pośredni 4 — Ak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37" autoAdjust="0"/>
    <p:restoredTop sz="94434" autoAdjust="0"/>
  </p:normalViewPr>
  <p:slideViewPr>
    <p:cSldViewPr>
      <p:cViewPr varScale="1">
        <p:scale>
          <a:sx n="50" d="100"/>
          <a:sy n="50" d="100"/>
        </p:scale>
        <p:origin x="1248" y="24"/>
      </p:cViewPr>
      <p:guideLst>
        <p:guide orient="horz" pos="3071"/>
        <p:guide pos="40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-3870" y="-120"/>
      </p:cViewPr>
      <p:guideLst>
        <p:guide orient="horz" pos="3127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D4AB88-8156-48E7-B1A5-7CB43B54AECB}" type="datetimeFigureOut">
              <a:rPr lang="pl-PL" smtClean="0"/>
              <a:t>2016-12-16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0331AD-C74E-4E5E-A7D1-57E87AB675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69239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197176-F148-4E45-A0CA-84D3D38C2A73}" type="datetimeFigureOut">
              <a:rPr lang="pl-PL" smtClean="0"/>
              <a:t>2016-12-16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98CE0A-1524-4BB2-A8FA-2CC04E5428D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0610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obrazu 3"/>
          <p:cNvSpPr>
            <a:spLocks noGrp="1"/>
          </p:cNvSpPr>
          <p:nvPr>
            <p:ph type="pic" sz="quarter" idx="10"/>
          </p:nvPr>
        </p:nvSpPr>
        <p:spPr>
          <a:xfrm>
            <a:off x="-6142" y="-29497"/>
            <a:ext cx="13003213" cy="978151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l-PL" dirty="0"/>
          </a:p>
        </p:txBody>
      </p:sp>
      <p:pic>
        <p:nvPicPr>
          <p:cNvPr id="3" name="Obraz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8"/>
          <a:stretch/>
        </p:blipFill>
        <p:spPr>
          <a:xfrm>
            <a:off x="-1" y="-29498"/>
            <a:ext cx="13003214" cy="97815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45815" y="5467350"/>
            <a:ext cx="7374835" cy="150175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900" i="1">
                <a:solidFill>
                  <a:schemeClr val="bg1"/>
                </a:solidFill>
                <a:latin typeface="Exo 2 Medium" panose="00000600000000000000" pitchFamily="2" charset="-18"/>
              </a:defRPr>
            </a:lvl1pPr>
          </a:lstStyle>
          <a:p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dolor</a:t>
            </a:r>
            <a:r>
              <a:rPr lang="pl-PL" dirty="0" smtClean="0"/>
              <a:t> sit </a:t>
            </a:r>
            <a:r>
              <a:rPr lang="pl-PL" dirty="0" err="1" smtClean="0"/>
              <a:t>amet</a:t>
            </a:r>
            <a:r>
              <a:rPr lang="pl-PL" dirty="0" smtClean="0"/>
              <a:t>,</a:t>
            </a:r>
            <a:br>
              <a:rPr lang="pl-PL" dirty="0" smtClean="0"/>
            </a:br>
            <a:r>
              <a:rPr lang="pl-PL" dirty="0" err="1" smtClean="0"/>
              <a:t>consectetur</a:t>
            </a:r>
            <a:r>
              <a:rPr lang="pl-PL" dirty="0" smtClean="0"/>
              <a:t> </a:t>
            </a:r>
            <a:r>
              <a:rPr lang="pl-PL" dirty="0" err="1" smtClean="0"/>
              <a:t>adipiscing</a:t>
            </a:r>
            <a:r>
              <a:rPr lang="pl-PL" dirty="0" smtClean="0"/>
              <a:t> elit.</a:t>
            </a:r>
            <a:endParaRPr lang="en-US" dirty="0"/>
          </a:p>
        </p:txBody>
      </p:sp>
      <p:pic>
        <p:nvPicPr>
          <p:cNvPr id="10" name="Obraz 9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95" b="23071"/>
          <a:stretch/>
        </p:blipFill>
        <p:spPr>
          <a:xfrm>
            <a:off x="9656395" y="8394700"/>
            <a:ext cx="3152775" cy="76200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0" t="19217" r="20559" b="33040"/>
          <a:stretch/>
        </p:blipFill>
        <p:spPr>
          <a:xfrm>
            <a:off x="-419100" y="263833"/>
            <a:ext cx="7309692" cy="738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684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3213" cy="97520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27521" y="4519707"/>
            <a:ext cx="9481721" cy="1884938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900" b="0" i="1">
                <a:solidFill>
                  <a:schemeClr val="bg1"/>
                </a:solidFill>
                <a:latin typeface="Exo 2" panose="00000500000000000000" pitchFamily="2" charset="-18"/>
              </a:defRPr>
            </a:lvl1pPr>
          </a:lstStyle>
          <a:p>
            <a:r>
              <a:rPr lang="pl-PL" dirty="0" err="1" smtClean="0"/>
              <a:t>Morbi</a:t>
            </a:r>
            <a:r>
              <a:rPr lang="pl-PL" dirty="0" smtClean="0"/>
              <a:t> a </a:t>
            </a:r>
            <a:r>
              <a:rPr lang="pl-PL" dirty="0" err="1" smtClean="0"/>
              <a:t>massa</a:t>
            </a:r>
            <a:r>
              <a:rPr lang="pl-PL" dirty="0" smtClean="0"/>
              <a:t> </a:t>
            </a:r>
            <a:r>
              <a:rPr lang="pl-PL" dirty="0" err="1" smtClean="0"/>
              <a:t>quis</a:t>
            </a:r>
            <a:r>
              <a:rPr lang="pl-PL" dirty="0" smtClean="0"/>
              <a:t> ligula </a:t>
            </a:r>
            <a:r>
              <a:rPr lang="pl-PL" dirty="0" err="1" smtClean="0"/>
              <a:t>interdum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err="1" smtClean="0"/>
              <a:t>hendrerit</a:t>
            </a:r>
            <a:r>
              <a:rPr lang="pl-PL" dirty="0" smtClean="0"/>
              <a:t> </a:t>
            </a:r>
            <a:r>
              <a:rPr lang="pl-PL" dirty="0" err="1" smtClean="0"/>
              <a:t>eget</a:t>
            </a:r>
            <a:r>
              <a:rPr lang="pl-PL" dirty="0" smtClean="0"/>
              <a:t> sit </a:t>
            </a:r>
            <a:r>
              <a:rPr lang="pl-PL" dirty="0" err="1" smtClean="0"/>
              <a:t>amet</a:t>
            </a:r>
            <a:r>
              <a:rPr lang="pl-PL" dirty="0" smtClean="0"/>
              <a:t> </a:t>
            </a:r>
            <a:r>
              <a:rPr lang="pl-PL" dirty="0" err="1" smtClean="0"/>
              <a:t>magna</a:t>
            </a:r>
            <a:r>
              <a:rPr lang="pl-PL" dirty="0" smtClean="0"/>
              <a:t>.</a:t>
            </a:r>
            <a:endParaRPr lang="en-US" dirty="0"/>
          </a:p>
        </p:txBody>
      </p:sp>
      <p:pic>
        <p:nvPicPr>
          <p:cNvPr id="9" name="Obraz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971" y="2304257"/>
            <a:ext cx="2649329" cy="3749134"/>
          </a:xfrm>
          <a:prstGeom prst="rect">
            <a:avLst/>
          </a:prstGeom>
        </p:spPr>
      </p:pic>
      <p:pic>
        <p:nvPicPr>
          <p:cNvPr id="24" name="Obraz 23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95" b="23071"/>
          <a:stretch/>
        </p:blipFill>
        <p:spPr>
          <a:xfrm>
            <a:off x="9656395" y="8394700"/>
            <a:ext cx="3152775" cy="762000"/>
          </a:xfrm>
          <a:prstGeom prst="rect">
            <a:avLst/>
          </a:prstGeom>
        </p:spPr>
      </p:pic>
      <p:sp>
        <p:nvSpPr>
          <p:cNvPr id="25" name="Symbol zastępczy tekstu 21"/>
          <p:cNvSpPr>
            <a:spLocks noGrp="1"/>
          </p:cNvSpPr>
          <p:nvPr>
            <p:ph type="body" sz="quarter" idx="14" hasCustomPrompt="1"/>
          </p:nvPr>
        </p:nvSpPr>
        <p:spPr>
          <a:xfrm>
            <a:off x="9658350" y="827881"/>
            <a:ext cx="2314744" cy="9223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800">
                <a:solidFill>
                  <a:schemeClr val="bg1"/>
                </a:solidFill>
                <a:latin typeface="Exo 2" panose="00000500000000000000" pitchFamily="2" charset="-18"/>
              </a:defRPr>
            </a:lvl1pPr>
            <a:lvl2pPr>
              <a:defRPr sz="800">
                <a:solidFill>
                  <a:schemeClr val="bg1"/>
                </a:solidFill>
                <a:latin typeface="Exo 2" panose="00000500000000000000" pitchFamily="2" charset="-18"/>
              </a:defRPr>
            </a:lvl2pPr>
            <a:lvl3pPr>
              <a:defRPr sz="800">
                <a:solidFill>
                  <a:schemeClr val="bg1"/>
                </a:solidFill>
                <a:latin typeface="Exo 2" panose="00000500000000000000" pitchFamily="2" charset="-18"/>
              </a:defRPr>
            </a:lvl3pPr>
            <a:lvl4pPr>
              <a:defRPr sz="800">
                <a:solidFill>
                  <a:schemeClr val="bg1"/>
                </a:solidFill>
                <a:latin typeface="Exo 2" panose="00000500000000000000" pitchFamily="2" charset="-18"/>
              </a:defRPr>
            </a:lvl4pPr>
            <a:lvl5pPr>
              <a:defRPr sz="800">
                <a:solidFill>
                  <a:schemeClr val="bg1"/>
                </a:solidFill>
                <a:latin typeface="Exo 2" panose="00000500000000000000" pitchFamily="2" charset="-18"/>
              </a:defRPr>
            </a:lvl5pPr>
          </a:lstStyle>
          <a:p>
            <a:pPr lvl="0"/>
            <a:r>
              <a:rPr lang="pl-PL" dirty="0" smtClean="0"/>
              <a:t>Prezentacja dla Firmy XXX</a:t>
            </a:r>
            <a:endParaRPr lang="pl-PL" dirty="0"/>
          </a:p>
        </p:txBody>
      </p:sp>
      <p:sp>
        <p:nvSpPr>
          <p:cNvPr id="31" name="Symbol zastępczy tekstu 30"/>
          <p:cNvSpPr>
            <a:spLocks noGrp="1"/>
          </p:cNvSpPr>
          <p:nvPr>
            <p:ph type="body" sz="quarter" idx="15" hasCustomPrompt="1"/>
          </p:nvPr>
        </p:nvSpPr>
        <p:spPr>
          <a:xfrm>
            <a:off x="998746" y="827087"/>
            <a:ext cx="2725737" cy="8953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  <a:latin typeface="Exo 2" panose="00000500000000000000" pitchFamily="2" charset="-18"/>
              </a:defRPr>
            </a:lvl1pPr>
            <a:lvl2pPr>
              <a:defRPr sz="800">
                <a:latin typeface="Exo 2" panose="00000500000000000000" pitchFamily="2" charset="-18"/>
              </a:defRPr>
            </a:lvl2pPr>
            <a:lvl3pPr>
              <a:defRPr sz="800">
                <a:latin typeface="Exo 2" panose="00000500000000000000" pitchFamily="2" charset="-18"/>
              </a:defRPr>
            </a:lvl3pPr>
            <a:lvl4pPr>
              <a:defRPr sz="800">
                <a:latin typeface="Exo 2" panose="00000500000000000000" pitchFamily="2" charset="-18"/>
              </a:defRPr>
            </a:lvl4pPr>
            <a:lvl5pPr>
              <a:defRPr sz="800">
                <a:latin typeface="Exo 2" panose="00000500000000000000" pitchFamily="2" charset="-18"/>
              </a:defRPr>
            </a:lvl5pPr>
          </a:lstStyle>
          <a:p>
            <a:pPr lvl="0"/>
            <a:r>
              <a:rPr lang="pl-PL" dirty="0" smtClean="0"/>
              <a:t>12.10.2014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1473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tekstu 9"/>
          <p:cNvSpPr>
            <a:spLocks noGrp="1"/>
          </p:cNvSpPr>
          <p:nvPr>
            <p:ph type="body" sz="quarter" idx="15" hasCustomPrompt="1"/>
          </p:nvPr>
        </p:nvSpPr>
        <p:spPr>
          <a:xfrm>
            <a:off x="998538" y="963300"/>
            <a:ext cx="9269412" cy="17335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i="1">
                <a:solidFill>
                  <a:srgbClr val="001C43"/>
                </a:solidFill>
                <a:latin typeface="Exo 2" panose="00000500000000000000" pitchFamily="2" charset="-18"/>
              </a:defRPr>
            </a:lvl1pPr>
          </a:lstStyle>
          <a:p>
            <a:pPr lvl="0"/>
            <a:r>
              <a:rPr lang="pl-PL" dirty="0" err="1" smtClean="0"/>
              <a:t>Morbi</a:t>
            </a:r>
            <a:r>
              <a:rPr lang="pl-PL" dirty="0" smtClean="0"/>
              <a:t> a </a:t>
            </a:r>
            <a:r>
              <a:rPr lang="pl-PL" dirty="0" err="1" smtClean="0"/>
              <a:t>massa</a:t>
            </a:r>
            <a:r>
              <a:rPr lang="pl-PL" dirty="0" smtClean="0"/>
              <a:t> </a:t>
            </a:r>
            <a:r>
              <a:rPr lang="pl-PL" dirty="0" err="1" smtClean="0"/>
              <a:t>quis</a:t>
            </a:r>
            <a:r>
              <a:rPr lang="pl-PL" dirty="0" smtClean="0"/>
              <a:t> ligula </a:t>
            </a:r>
            <a:r>
              <a:rPr lang="pl-PL" dirty="0" err="1" smtClean="0"/>
              <a:t>interdum</a:t>
            </a:r>
            <a:endParaRPr lang="pl-PL" dirty="0" smtClean="0"/>
          </a:p>
          <a:p>
            <a:pPr lvl="0"/>
            <a:r>
              <a:rPr lang="pl-PL" dirty="0" err="1" smtClean="0"/>
              <a:t>hendrerit</a:t>
            </a:r>
            <a:r>
              <a:rPr lang="pl-PL" dirty="0" smtClean="0"/>
              <a:t> </a:t>
            </a:r>
            <a:r>
              <a:rPr lang="pl-PL" dirty="0" err="1" smtClean="0"/>
              <a:t>eget</a:t>
            </a:r>
            <a:r>
              <a:rPr lang="pl-PL" dirty="0" smtClean="0"/>
              <a:t> sit </a:t>
            </a:r>
            <a:r>
              <a:rPr lang="pl-PL" dirty="0" err="1" smtClean="0"/>
              <a:t>amet</a:t>
            </a:r>
            <a:r>
              <a:rPr lang="pl-PL" dirty="0" smtClean="0"/>
              <a:t> </a:t>
            </a:r>
            <a:r>
              <a:rPr lang="pl-PL" dirty="0" err="1" smtClean="0"/>
              <a:t>magna</a:t>
            </a:r>
            <a:r>
              <a:rPr lang="pl-PL" dirty="0" smtClean="0"/>
              <a:t>.</a:t>
            </a:r>
            <a:endParaRPr lang="pl-PL" dirty="0"/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quarter" idx="16"/>
          </p:nvPr>
        </p:nvSpPr>
        <p:spPr>
          <a:xfrm>
            <a:off x="998538" y="3345084"/>
            <a:ext cx="10974387" cy="5036916"/>
          </a:xfrm>
          <a:prstGeom prst="rect">
            <a:avLst/>
          </a:prstGeom>
        </p:spPr>
        <p:txBody>
          <a:bodyPr numCol="2" spcCol="720000">
            <a:normAutofit/>
          </a:bodyPr>
          <a:lstStyle>
            <a:lvl1pPr algn="just">
              <a:lnSpc>
                <a:spcPct val="150000"/>
              </a:lnSpc>
              <a:defRPr sz="1800" i="1">
                <a:solidFill>
                  <a:srgbClr val="001C43"/>
                </a:solidFill>
                <a:latin typeface="Exo 2" panose="00000500000000000000" pitchFamily="2" charset="-18"/>
              </a:defRPr>
            </a:lvl1pPr>
            <a:lvl2pPr algn="just">
              <a:lnSpc>
                <a:spcPct val="150000"/>
              </a:lnSpc>
              <a:defRPr sz="1800" i="1">
                <a:solidFill>
                  <a:srgbClr val="001C43"/>
                </a:solidFill>
                <a:latin typeface="Exo 2" panose="00000500000000000000" pitchFamily="2" charset="-18"/>
              </a:defRPr>
            </a:lvl2pPr>
            <a:lvl3pPr algn="just">
              <a:lnSpc>
                <a:spcPct val="150000"/>
              </a:lnSpc>
              <a:defRPr sz="1800" i="1">
                <a:solidFill>
                  <a:srgbClr val="001C43"/>
                </a:solidFill>
                <a:latin typeface="Exo 2" panose="00000500000000000000" pitchFamily="2" charset="-18"/>
              </a:defRPr>
            </a:lvl3pPr>
            <a:lvl4pPr algn="just">
              <a:lnSpc>
                <a:spcPct val="150000"/>
              </a:lnSpc>
              <a:defRPr sz="1800" i="1">
                <a:solidFill>
                  <a:srgbClr val="001C43"/>
                </a:solidFill>
                <a:latin typeface="Exo 2" panose="00000500000000000000" pitchFamily="2" charset="-18"/>
              </a:defRPr>
            </a:lvl4pPr>
            <a:lvl5pPr algn="just">
              <a:lnSpc>
                <a:spcPct val="150000"/>
              </a:lnSpc>
              <a:defRPr sz="1800" i="1">
                <a:solidFill>
                  <a:srgbClr val="001C43"/>
                </a:solidFill>
                <a:latin typeface="Exo 2" panose="00000500000000000000" pitchFamily="2" charset="-18"/>
              </a:defRPr>
            </a:lvl5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06229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25" b="18672"/>
          <a:stretch/>
        </p:blipFill>
        <p:spPr>
          <a:xfrm>
            <a:off x="0" y="-1"/>
            <a:ext cx="13004796" cy="6135329"/>
          </a:xfrm>
          <a:prstGeom prst="rect">
            <a:avLst/>
          </a:prstGeom>
        </p:spPr>
      </p:pic>
      <p:sp>
        <p:nvSpPr>
          <p:cNvPr id="3" name="Symbol zastępczy obrazu 2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3003213" cy="5351463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pic>
        <p:nvPicPr>
          <p:cNvPr id="9" name="Obraz 8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47" b="10143"/>
          <a:stretch/>
        </p:blipFill>
        <p:spPr>
          <a:xfrm>
            <a:off x="-1" y="5351361"/>
            <a:ext cx="13003213" cy="4402239"/>
          </a:xfrm>
          <a:prstGeom prst="rect">
            <a:avLst/>
          </a:prstGeom>
        </p:spPr>
      </p:pic>
      <p:sp>
        <p:nvSpPr>
          <p:cNvPr id="7" name="Symbol zastępczy tekstu 21"/>
          <p:cNvSpPr>
            <a:spLocks noGrp="1"/>
          </p:cNvSpPr>
          <p:nvPr>
            <p:ph type="body" sz="quarter" idx="14" hasCustomPrompt="1"/>
          </p:nvPr>
        </p:nvSpPr>
        <p:spPr>
          <a:xfrm>
            <a:off x="9658350" y="827881"/>
            <a:ext cx="2314744" cy="9223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800">
                <a:solidFill>
                  <a:schemeClr val="bg1"/>
                </a:solidFill>
                <a:latin typeface="Exo 2" panose="00000500000000000000" pitchFamily="2" charset="-18"/>
              </a:defRPr>
            </a:lvl1pPr>
            <a:lvl2pPr>
              <a:defRPr sz="800">
                <a:solidFill>
                  <a:schemeClr val="bg1"/>
                </a:solidFill>
                <a:latin typeface="Exo 2" panose="00000500000000000000" pitchFamily="2" charset="-18"/>
              </a:defRPr>
            </a:lvl2pPr>
            <a:lvl3pPr>
              <a:defRPr sz="800">
                <a:solidFill>
                  <a:schemeClr val="bg1"/>
                </a:solidFill>
                <a:latin typeface="Exo 2" panose="00000500000000000000" pitchFamily="2" charset="-18"/>
              </a:defRPr>
            </a:lvl3pPr>
            <a:lvl4pPr>
              <a:defRPr sz="800">
                <a:solidFill>
                  <a:schemeClr val="bg1"/>
                </a:solidFill>
                <a:latin typeface="Exo 2" panose="00000500000000000000" pitchFamily="2" charset="-18"/>
              </a:defRPr>
            </a:lvl4pPr>
            <a:lvl5pPr>
              <a:defRPr sz="800">
                <a:solidFill>
                  <a:schemeClr val="bg1"/>
                </a:solidFill>
                <a:latin typeface="Exo 2" panose="00000500000000000000" pitchFamily="2" charset="-18"/>
              </a:defRPr>
            </a:lvl5pPr>
          </a:lstStyle>
          <a:p>
            <a:pPr lvl="0"/>
            <a:r>
              <a:rPr lang="pl-PL" dirty="0" smtClean="0"/>
              <a:t>Prezentacja dla Firmy XXX</a:t>
            </a:r>
            <a:endParaRPr lang="pl-PL" dirty="0"/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quarter" idx="16"/>
          </p:nvPr>
        </p:nvSpPr>
        <p:spPr>
          <a:xfrm>
            <a:off x="998538" y="5885837"/>
            <a:ext cx="10974387" cy="3467100"/>
          </a:xfrm>
          <a:prstGeom prst="rect">
            <a:avLst/>
          </a:prstGeom>
        </p:spPr>
        <p:txBody>
          <a:bodyPr numCol="2" spcCol="720000">
            <a:normAutofit/>
          </a:bodyPr>
          <a:lstStyle>
            <a:lvl1pPr algn="just">
              <a:lnSpc>
                <a:spcPct val="150000"/>
              </a:lnSpc>
              <a:defRPr sz="1800" i="1">
                <a:solidFill>
                  <a:schemeClr val="bg1"/>
                </a:solidFill>
                <a:latin typeface="Exo 2" panose="00000500000000000000" pitchFamily="2" charset="-18"/>
              </a:defRPr>
            </a:lvl1pPr>
            <a:lvl2pPr algn="just">
              <a:lnSpc>
                <a:spcPct val="150000"/>
              </a:lnSpc>
              <a:defRPr sz="1800" i="1">
                <a:solidFill>
                  <a:schemeClr val="bg1"/>
                </a:solidFill>
                <a:latin typeface="Exo 2" panose="00000500000000000000" pitchFamily="2" charset="-18"/>
              </a:defRPr>
            </a:lvl2pPr>
            <a:lvl3pPr algn="just">
              <a:lnSpc>
                <a:spcPct val="150000"/>
              </a:lnSpc>
              <a:defRPr sz="1800" i="1">
                <a:solidFill>
                  <a:schemeClr val="bg1"/>
                </a:solidFill>
                <a:latin typeface="Exo 2" panose="00000500000000000000" pitchFamily="2" charset="-18"/>
              </a:defRPr>
            </a:lvl3pPr>
            <a:lvl4pPr algn="just">
              <a:lnSpc>
                <a:spcPct val="150000"/>
              </a:lnSpc>
              <a:defRPr sz="1800" i="1">
                <a:solidFill>
                  <a:schemeClr val="bg1"/>
                </a:solidFill>
                <a:latin typeface="Exo 2" panose="00000500000000000000" pitchFamily="2" charset="-18"/>
              </a:defRPr>
            </a:lvl4pPr>
            <a:lvl5pPr algn="just">
              <a:lnSpc>
                <a:spcPct val="150000"/>
              </a:lnSpc>
              <a:defRPr sz="1800" i="1">
                <a:solidFill>
                  <a:schemeClr val="bg1"/>
                </a:solidFill>
                <a:latin typeface="Exo 2" panose="00000500000000000000" pitchFamily="2" charset="-18"/>
              </a:defRPr>
            </a:lvl5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pic>
        <p:nvPicPr>
          <p:cNvPr id="14" name="Obraz 13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95" b="23071"/>
          <a:stretch/>
        </p:blipFill>
        <p:spPr>
          <a:xfrm>
            <a:off x="9656395" y="8394700"/>
            <a:ext cx="3152775" cy="762000"/>
          </a:xfrm>
          <a:prstGeom prst="rect">
            <a:avLst/>
          </a:prstGeom>
        </p:spPr>
      </p:pic>
      <p:sp>
        <p:nvSpPr>
          <p:cNvPr id="15" name="Symbol zastępczy tekstu 30"/>
          <p:cNvSpPr>
            <a:spLocks noGrp="1"/>
          </p:cNvSpPr>
          <p:nvPr>
            <p:ph type="body" sz="quarter" idx="15" hasCustomPrompt="1"/>
          </p:nvPr>
        </p:nvSpPr>
        <p:spPr>
          <a:xfrm>
            <a:off x="998746" y="827087"/>
            <a:ext cx="2725737" cy="8953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  <a:latin typeface="Exo 2" panose="00000500000000000000" pitchFamily="2" charset="-18"/>
              </a:defRPr>
            </a:lvl1pPr>
            <a:lvl2pPr>
              <a:defRPr sz="800">
                <a:latin typeface="Exo 2" panose="00000500000000000000" pitchFamily="2" charset="-18"/>
              </a:defRPr>
            </a:lvl2pPr>
            <a:lvl3pPr>
              <a:defRPr sz="800">
                <a:latin typeface="Exo 2" panose="00000500000000000000" pitchFamily="2" charset="-18"/>
              </a:defRPr>
            </a:lvl3pPr>
            <a:lvl4pPr>
              <a:defRPr sz="800">
                <a:latin typeface="Exo 2" panose="00000500000000000000" pitchFamily="2" charset="-18"/>
              </a:defRPr>
            </a:lvl4pPr>
            <a:lvl5pPr>
              <a:defRPr sz="800">
                <a:latin typeface="Exo 2" panose="00000500000000000000" pitchFamily="2" charset="-18"/>
              </a:defRPr>
            </a:lvl5pPr>
          </a:lstStyle>
          <a:p>
            <a:pPr lvl="0"/>
            <a:r>
              <a:rPr lang="pl-PL" dirty="0" smtClean="0"/>
              <a:t>12.10.2014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34727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8" t="-125" b="5436"/>
          <a:stretch/>
        </p:blipFill>
        <p:spPr>
          <a:xfrm>
            <a:off x="0" y="-19049"/>
            <a:ext cx="13003287" cy="9771062"/>
          </a:xfrm>
          <a:prstGeom prst="rect">
            <a:avLst/>
          </a:prstGeom>
        </p:spPr>
      </p:pic>
      <p:sp>
        <p:nvSpPr>
          <p:cNvPr id="5" name="Symbol zastępczy zawartości 4"/>
          <p:cNvSpPr>
            <a:spLocks noGrp="1"/>
          </p:cNvSpPr>
          <p:nvPr>
            <p:ph sz="quarter" idx="16"/>
          </p:nvPr>
        </p:nvSpPr>
        <p:spPr>
          <a:xfrm>
            <a:off x="0" y="0"/>
            <a:ext cx="13003213" cy="97520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tekstu 21"/>
          <p:cNvSpPr>
            <a:spLocks noGrp="1"/>
          </p:cNvSpPr>
          <p:nvPr>
            <p:ph type="body" sz="quarter" idx="14" hasCustomPrompt="1"/>
          </p:nvPr>
        </p:nvSpPr>
        <p:spPr>
          <a:xfrm>
            <a:off x="9658350" y="827881"/>
            <a:ext cx="2314744" cy="9223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800">
                <a:solidFill>
                  <a:schemeClr val="bg1"/>
                </a:solidFill>
                <a:latin typeface="Exo 2" panose="00000500000000000000" pitchFamily="2" charset="-18"/>
              </a:defRPr>
            </a:lvl1pPr>
            <a:lvl2pPr>
              <a:defRPr sz="800">
                <a:solidFill>
                  <a:schemeClr val="bg1"/>
                </a:solidFill>
                <a:latin typeface="Exo 2" panose="00000500000000000000" pitchFamily="2" charset="-18"/>
              </a:defRPr>
            </a:lvl2pPr>
            <a:lvl3pPr>
              <a:defRPr sz="800">
                <a:solidFill>
                  <a:schemeClr val="bg1"/>
                </a:solidFill>
                <a:latin typeface="Exo 2" panose="00000500000000000000" pitchFamily="2" charset="-18"/>
              </a:defRPr>
            </a:lvl3pPr>
            <a:lvl4pPr>
              <a:defRPr sz="800">
                <a:solidFill>
                  <a:schemeClr val="bg1"/>
                </a:solidFill>
                <a:latin typeface="Exo 2" panose="00000500000000000000" pitchFamily="2" charset="-18"/>
              </a:defRPr>
            </a:lvl4pPr>
            <a:lvl5pPr>
              <a:defRPr sz="800">
                <a:solidFill>
                  <a:schemeClr val="bg1"/>
                </a:solidFill>
                <a:latin typeface="Exo 2" panose="00000500000000000000" pitchFamily="2" charset="-18"/>
              </a:defRPr>
            </a:lvl5pPr>
          </a:lstStyle>
          <a:p>
            <a:pPr lvl="0"/>
            <a:r>
              <a:rPr lang="pl-PL" dirty="0" smtClean="0"/>
              <a:t>Prezentacja dla Firmy XXX</a:t>
            </a:r>
            <a:endParaRPr lang="pl-PL" dirty="0"/>
          </a:p>
        </p:txBody>
      </p:sp>
      <p:sp>
        <p:nvSpPr>
          <p:cNvPr id="14" name="Symbol zastępczy tekstu 30"/>
          <p:cNvSpPr>
            <a:spLocks noGrp="1"/>
          </p:cNvSpPr>
          <p:nvPr>
            <p:ph type="body" sz="quarter" idx="15" hasCustomPrompt="1"/>
          </p:nvPr>
        </p:nvSpPr>
        <p:spPr>
          <a:xfrm>
            <a:off x="998746" y="827087"/>
            <a:ext cx="2725737" cy="8953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/>
                </a:solidFill>
                <a:latin typeface="Exo 2" panose="00000500000000000000" pitchFamily="2" charset="-18"/>
              </a:defRPr>
            </a:lvl1pPr>
            <a:lvl2pPr>
              <a:defRPr sz="800">
                <a:latin typeface="Exo 2" panose="00000500000000000000" pitchFamily="2" charset="-18"/>
              </a:defRPr>
            </a:lvl2pPr>
            <a:lvl3pPr>
              <a:defRPr sz="800">
                <a:latin typeface="Exo 2" panose="00000500000000000000" pitchFamily="2" charset="-18"/>
              </a:defRPr>
            </a:lvl3pPr>
            <a:lvl4pPr>
              <a:defRPr sz="800">
                <a:latin typeface="Exo 2" panose="00000500000000000000" pitchFamily="2" charset="-18"/>
              </a:defRPr>
            </a:lvl4pPr>
            <a:lvl5pPr>
              <a:defRPr sz="800">
                <a:latin typeface="Exo 2" panose="00000500000000000000" pitchFamily="2" charset="-18"/>
              </a:defRPr>
            </a:lvl5pPr>
          </a:lstStyle>
          <a:p>
            <a:pPr lvl="0"/>
            <a:r>
              <a:rPr lang="pl-PL" dirty="0" smtClean="0"/>
              <a:t>12.10.2014</a:t>
            </a:r>
            <a:endParaRPr lang="pl-PL" dirty="0"/>
          </a:p>
        </p:txBody>
      </p:sp>
      <p:pic>
        <p:nvPicPr>
          <p:cNvPr id="13" name="Obraz 1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95" b="23071"/>
          <a:stretch/>
        </p:blipFill>
        <p:spPr>
          <a:xfrm>
            <a:off x="9656395" y="8394700"/>
            <a:ext cx="315277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9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kon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az 1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43"/>
          <a:stretch/>
        </p:blipFill>
        <p:spPr>
          <a:xfrm>
            <a:off x="0" y="-2"/>
            <a:ext cx="13049250" cy="9752013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621" y="2256632"/>
            <a:ext cx="2649329" cy="3749134"/>
          </a:xfrm>
          <a:prstGeom prst="rect">
            <a:avLst/>
          </a:prstGeom>
        </p:spPr>
      </p:pic>
      <p:sp>
        <p:nvSpPr>
          <p:cNvPr id="13" name="pole tekstowe 12"/>
          <p:cNvSpPr txBox="1"/>
          <p:nvPr userDrawn="1"/>
        </p:nvSpPr>
        <p:spPr>
          <a:xfrm>
            <a:off x="4097765" y="4410075"/>
            <a:ext cx="512243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900" b="0" i="1" dirty="0" smtClean="0">
                <a:solidFill>
                  <a:schemeClr val="bg1"/>
                </a:solidFill>
                <a:latin typeface="Exo 2 Medium" panose="00000600000000000000" pitchFamily="2" charset="-18"/>
              </a:rPr>
              <a:t>Dziękuję za uwagę</a:t>
            </a:r>
            <a:endParaRPr lang="pl-PL" sz="3900" b="0" i="1" dirty="0">
              <a:solidFill>
                <a:schemeClr val="bg1"/>
              </a:solidFill>
              <a:latin typeface="Exo 2 Medium" panose="00000600000000000000" pitchFamily="2" charset="-18"/>
            </a:endParaRPr>
          </a:p>
        </p:txBody>
      </p:sp>
      <p:pic>
        <p:nvPicPr>
          <p:cNvPr id="19" name="Obraz 18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95" b="23071"/>
          <a:stretch/>
        </p:blipFill>
        <p:spPr>
          <a:xfrm>
            <a:off x="9656395" y="8394700"/>
            <a:ext cx="315277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422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987" y="7646988"/>
            <a:ext cx="3152775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237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7" r:id="rId3"/>
    <p:sldLayoutId id="2147483672" r:id="rId4"/>
    <p:sldLayoutId id="2147483674" r:id="rId5"/>
    <p:sldLayoutId id="2147483673" r:id="rId6"/>
  </p:sldLayoutIdLst>
  <p:timing>
    <p:tnLst>
      <p:par>
        <p:cTn id="1" dur="indefinite" restart="never" nodeType="tmRoot"/>
      </p:par>
    </p:tnLst>
  </p:timing>
  <p:txStyles>
    <p:titleStyle>
      <a:lvl1pPr algn="l" defTabSz="1300277" rtl="0" eaLnBrk="1" latinLnBrk="0" hangingPunct="1">
        <a:lnSpc>
          <a:spcPct val="90000"/>
        </a:lnSpc>
        <a:spcBef>
          <a:spcPct val="0"/>
        </a:spcBef>
        <a:buNone/>
        <a:defRPr sz="625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5069" indent="-325069" algn="l" defTabSz="1300277" rtl="0" eaLnBrk="1" latinLnBrk="0" hangingPunct="1">
        <a:lnSpc>
          <a:spcPct val="90000"/>
        </a:lnSpc>
        <a:spcBef>
          <a:spcPts val="1422"/>
        </a:spcBef>
        <a:buFont typeface="Arial" panose="020B0604020202020204" pitchFamily="34" charset="0"/>
        <a:buChar char="•"/>
        <a:defRPr sz="3982" kern="1200">
          <a:solidFill>
            <a:schemeClr val="tx1"/>
          </a:solidFill>
          <a:latin typeface="+mn-lt"/>
          <a:ea typeface="+mn-ea"/>
          <a:cs typeface="+mn-cs"/>
        </a:defRPr>
      </a:lvl1pPr>
      <a:lvl2pPr marL="975208" indent="-325069" algn="l" defTabSz="1300277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3413" kern="1200">
          <a:solidFill>
            <a:schemeClr val="tx1"/>
          </a:solidFill>
          <a:latin typeface="+mn-lt"/>
          <a:ea typeface="+mn-ea"/>
          <a:cs typeface="+mn-cs"/>
        </a:defRPr>
      </a:lvl2pPr>
      <a:lvl3pPr marL="1625346" indent="-325069" algn="l" defTabSz="1300277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844" kern="1200">
          <a:solidFill>
            <a:schemeClr val="tx1"/>
          </a:solidFill>
          <a:latin typeface="+mn-lt"/>
          <a:ea typeface="+mn-ea"/>
          <a:cs typeface="+mn-cs"/>
        </a:defRPr>
      </a:lvl3pPr>
      <a:lvl4pPr marL="2275484" indent="-325069" algn="l" defTabSz="1300277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925623" indent="-325069" algn="l" defTabSz="1300277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575761" indent="-325069" algn="l" defTabSz="1300277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4225900" indent="-325069" algn="l" defTabSz="1300277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876038" indent="-325069" algn="l" defTabSz="1300277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526176" indent="-325069" algn="l" defTabSz="1300277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277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138" algn="l" defTabSz="1300277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277" algn="l" defTabSz="1300277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415" algn="l" defTabSz="1300277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554" algn="l" defTabSz="1300277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0692" algn="l" defTabSz="1300277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0830" algn="l" defTabSz="1300277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0969" algn="l" defTabSz="1300277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107" algn="l" defTabSz="1300277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ctrTitle"/>
          </p:nvPr>
        </p:nvSpPr>
        <p:spPr>
          <a:xfrm>
            <a:off x="5781526" y="5488074"/>
            <a:ext cx="7215005" cy="1800200"/>
          </a:xfrm>
          <a:solidFill>
            <a:srgbClr val="001C43"/>
          </a:solidFill>
        </p:spPr>
        <p:txBody>
          <a:bodyPr/>
          <a:lstStyle/>
          <a:p>
            <a:r>
              <a:rPr lang="pl-P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Spotkanie operatorów RSS oraz UKE </a:t>
            </a:r>
            <a:br>
              <a:rPr lang="pl-PL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r>
              <a:rPr lang="pl-P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.12.2016</a:t>
            </a:r>
            <a:endParaRPr lang="pl-P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5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sz="quarter" idx="15"/>
          </p:nvPr>
        </p:nvSpPr>
        <p:spPr>
          <a:xfrm>
            <a:off x="2937210" y="496494"/>
            <a:ext cx="6876764" cy="1733550"/>
          </a:xfrm>
        </p:spPr>
        <p:txBody>
          <a:bodyPr/>
          <a:lstStyle/>
          <a:p>
            <a:pPr algn="ctr"/>
            <a:r>
              <a:rPr lang="pl-PL" sz="4000" i="0" dirty="0" smtClean="0">
                <a:latin typeface="Arial" panose="020B0604020202020204" pitchFamily="34" charset="0"/>
                <a:cs typeface="Arial" panose="020B0604020202020204" pitchFamily="34" charset="0"/>
              </a:rPr>
              <a:t>Wspływ POPC2 na RSS</a:t>
            </a:r>
            <a:endParaRPr lang="pl-PL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848978" y="7540302"/>
            <a:ext cx="110532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/>
              <a:t>* </a:t>
            </a:r>
            <a:r>
              <a:rPr lang="pl-PL" sz="1600" dirty="0"/>
              <a:t>SIECI SZKIELETOWO-DYSTRYBUCYJNE W PERSPEKTYWIE 2007-2013 </a:t>
            </a:r>
          </a:p>
          <a:p>
            <a:r>
              <a:rPr lang="pl-PL" sz="1600" dirty="0"/>
              <a:t>Raport zamknięcia (2016) przygotowany przez Departament Telekomunikacji, Ministerstwo Cyfryzacji</a:t>
            </a:r>
            <a:endParaRPr lang="pl-PL" sz="1600" dirty="0" smtClean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5489902"/>
              </p:ext>
            </p:extLst>
          </p:nvPr>
        </p:nvGraphicFramePr>
        <p:xfrm>
          <a:off x="848976" y="1527630"/>
          <a:ext cx="11053229" cy="50315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64198"/>
                <a:gridCol w="1584176"/>
                <a:gridCol w="936104"/>
                <a:gridCol w="1692188"/>
                <a:gridCol w="1008112"/>
                <a:gridCol w="1296144"/>
                <a:gridCol w="1404156"/>
                <a:gridCol w="1368151"/>
              </a:tblGrid>
              <a:tr h="1210093"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nazwa </a:t>
                      </a:r>
                      <a:r>
                        <a:rPr lang="pl-PL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projektu</a:t>
                      </a:r>
                      <a:endParaRPr lang="pl-PL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wartość </a:t>
                      </a:r>
                      <a:r>
                        <a:rPr lang="pl-PL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projektu [PLN]*</a:t>
                      </a:r>
                      <a:endParaRPr lang="pl-PL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długość</a:t>
                      </a:r>
                      <a:r>
                        <a:rPr lang="pl-PL" sz="18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sieci [</a:t>
                      </a:r>
                      <a:r>
                        <a:rPr lang="pl-PL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km]*</a:t>
                      </a:r>
                      <a:endParaRPr lang="pl-PL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koszty: podatek</a:t>
                      </a:r>
                      <a:r>
                        <a:rPr lang="pl-PL" sz="18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od nieruchomości </a:t>
                      </a:r>
                      <a:r>
                        <a:rPr lang="pl-PL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i </a:t>
                      </a:r>
                      <a:r>
                        <a:rPr lang="pl-PL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prawo </a:t>
                      </a:r>
                      <a:r>
                        <a:rPr lang="pl-PL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drogi [PLN]*</a:t>
                      </a:r>
                      <a:endParaRPr lang="pl-PL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HP MIN </a:t>
                      </a:r>
                      <a:r>
                        <a:rPr lang="pl-PL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POPC2 [szt.]</a:t>
                      </a:r>
                      <a:endParaRPr lang="pl-PL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HP MAX </a:t>
                      </a:r>
                      <a:r>
                        <a:rPr lang="pl-PL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POPC2 [szt.]</a:t>
                      </a:r>
                      <a:endParaRPr lang="pl-PL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liczba abonentów (50</a:t>
                      </a:r>
                      <a:r>
                        <a:rPr lang="pl-PL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% HP MIN) </a:t>
                      </a:r>
                    </a:p>
                    <a:p>
                      <a:pPr algn="ctr" fontAlgn="b"/>
                      <a:r>
                        <a:rPr lang="pl-PL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pl-PL" sz="18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l-PL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10 [PLN]</a:t>
                      </a:r>
                      <a:endParaRPr lang="pl-PL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Różnica </a:t>
                      </a:r>
                    </a:p>
                    <a:p>
                      <a:pPr algn="ctr" fontAlgn="b"/>
                      <a:r>
                        <a:rPr lang="pl-PL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[PLN]</a:t>
                      </a:r>
                      <a:endParaRPr lang="pl-PL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009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Internet dla Mazowsza</a:t>
                      </a:r>
                      <a:endParaRPr lang="pl-PL" sz="1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                         493 </a:t>
                      </a:r>
                      <a:r>
                        <a:rPr lang="pl-PL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000 </a:t>
                      </a:r>
                      <a:r>
                        <a:rPr lang="pl-PL" sz="1800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000 </a:t>
                      </a:r>
                      <a:endParaRPr lang="pl-PL" sz="1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>
                          <a:solidFill>
                            <a:srgbClr val="0070C0"/>
                          </a:solidFill>
                          <a:effectLst/>
                        </a:rPr>
                        <a:t>3936</a:t>
                      </a:r>
                      <a:endParaRPr lang="pl-PL" sz="18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      7 500 </a:t>
                      </a:r>
                      <a:r>
                        <a:rPr lang="pl-PL" sz="1800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000 </a:t>
                      </a:r>
                      <a:endParaRPr lang="pl-PL" sz="1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    77 239    </a:t>
                      </a:r>
                      <a:endParaRPr lang="pl-PL" sz="1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>
                          <a:solidFill>
                            <a:srgbClr val="0070C0"/>
                          </a:solidFill>
                          <a:effectLst/>
                        </a:rPr>
                        <a:t>          554 283    </a:t>
                      </a:r>
                      <a:endParaRPr lang="pl-PL" sz="18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       4 634 340    </a:t>
                      </a:r>
                      <a:endParaRPr lang="pl-PL" sz="1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     2 865 660    </a:t>
                      </a:r>
                      <a:endParaRPr lang="pl-PL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009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>
                          <a:solidFill>
                            <a:srgbClr val="0070C0"/>
                          </a:solidFill>
                          <a:effectLst/>
                        </a:rPr>
                        <a:t>SSPW Podlaskie</a:t>
                      </a:r>
                      <a:endParaRPr lang="pl-PL" sz="18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                              </a:t>
                      </a:r>
                      <a:r>
                        <a:rPr lang="pl-PL" sz="1800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250 </a:t>
                      </a:r>
                      <a:r>
                        <a:rPr lang="pl-PL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000 </a:t>
                      </a:r>
                      <a:r>
                        <a:rPr lang="pl-PL" sz="1800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000</a:t>
                      </a:r>
                      <a:endParaRPr lang="pl-PL" sz="1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>
                          <a:solidFill>
                            <a:srgbClr val="0070C0"/>
                          </a:solidFill>
                          <a:effectLst/>
                        </a:rPr>
                        <a:t>1981</a:t>
                      </a:r>
                      <a:endParaRPr lang="pl-PL" sz="18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      3 940 </a:t>
                      </a:r>
                      <a:r>
                        <a:rPr lang="pl-PL" sz="1800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000 </a:t>
                      </a:r>
                      <a:endParaRPr lang="pl-PL" sz="1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    30 712    </a:t>
                      </a:r>
                      <a:endParaRPr lang="pl-PL" sz="1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          131 749    </a:t>
                      </a:r>
                      <a:endParaRPr lang="pl-PL" sz="1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       1 842 720    </a:t>
                      </a:r>
                      <a:endParaRPr lang="pl-PL" sz="1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     2 097 280    </a:t>
                      </a:r>
                      <a:endParaRPr lang="pl-PL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009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>
                          <a:solidFill>
                            <a:srgbClr val="0070C0"/>
                          </a:solidFill>
                          <a:effectLst/>
                        </a:rPr>
                        <a:t>SSPW Świętokrzyskie</a:t>
                      </a:r>
                      <a:endParaRPr lang="pl-PL" sz="18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                                200 000 </a:t>
                      </a:r>
                      <a:r>
                        <a:rPr lang="pl-PL" sz="1800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000 </a:t>
                      </a:r>
                      <a:endParaRPr lang="pl-PL" sz="1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>
                          <a:solidFill>
                            <a:srgbClr val="0070C0"/>
                          </a:solidFill>
                          <a:effectLst/>
                        </a:rPr>
                        <a:t>1425</a:t>
                      </a:r>
                      <a:endParaRPr lang="pl-PL" sz="18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      2 630 </a:t>
                      </a:r>
                      <a:r>
                        <a:rPr lang="pl-PL" sz="1800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637 </a:t>
                      </a:r>
                      <a:endParaRPr lang="pl-PL" sz="1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>
                          <a:solidFill>
                            <a:srgbClr val="0070C0"/>
                          </a:solidFill>
                          <a:effectLst/>
                        </a:rPr>
                        <a:t>    68 653    </a:t>
                      </a:r>
                      <a:endParaRPr lang="pl-PL" sz="18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          182 224    </a:t>
                      </a:r>
                      <a:endParaRPr lang="pl-PL" sz="1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       4 119 180    </a:t>
                      </a:r>
                      <a:endParaRPr lang="pl-PL" sz="1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       1 488 543    </a:t>
                      </a:r>
                      <a:endParaRPr lang="pl-PL" sz="1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009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>
                          <a:solidFill>
                            <a:srgbClr val="0070C0"/>
                          </a:solidFill>
                          <a:effectLst/>
                        </a:rPr>
                        <a:t>Budowa WSS</a:t>
                      </a:r>
                      <a:endParaRPr lang="pl-PL" sz="18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                               </a:t>
                      </a:r>
                      <a:r>
                        <a:rPr lang="pl-PL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410 000 </a:t>
                      </a:r>
                      <a:r>
                        <a:rPr lang="pl-PL" sz="1800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000</a:t>
                      </a:r>
                      <a:endParaRPr lang="pl-PL" sz="1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>
                          <a:solidFill>
                            <a:srgbClr val="0070C0"/>
                          </a:solidFill>
                          <a:effectLst/>
                        </a:rPr>
                        <a:t>4594</a:t>
                      </a:r>
                      <a:endParaRPr lang="pl-PL" sz="18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      6 700 </a:t>
                      </a:r>
                      <a:r>
                        <a:rPr lang="pl-PL" sz="1800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000 </a:t>
                      </a:r>
                      <a:endParaRPr lang="pl-PL" sz="1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>
                          <a:solidFill>
                            <a:srgbClr val="0070C0"/>
                          </a:solidFill>
                          <a:effectLst/>
                        </a:rPr>
                        <a:t>    88 523    </a:t>
                      </a:r>
                      <a:endParaRPr lang="pl-PL" sz="18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>
                          <a:solidFill>
                            <a:srgbClr val="0070C0"/>
                          </a:solidFill>
                          <a:effectLst/>
                        </a:rPr>
                        <a:t>          252 863    </a:t>
                      </a:r>
                      <a:endParaRPr lang="pl-PL" sz="18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       5 311 380    </a:t>
                      </a:r>
                      <a:endParaRPr lang="pl-PL" sz="1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     1 388 620    </a:t>
                      </a:r>
                      <a:endParaRPr lang="pl-PL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009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>
                          <a:solidFill>
                            <a:srgbClr val="0070C0"/>
                          </a:solidFill>
                          <a:effectLst/>
                        </a:rPr>
                        <a:t>SSPW Warmińsko-Mazurskie</a:t>
                      </a:r>
                      <a:endParaRPr lang="pl-PL" sz="18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                               </a:t>
                      </a:r>
                      <a:r>
                        <a:rPr lang="pl-PL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327 000 </a:t>
                      </a:r>
                      <a:r>
                        <a:rPr lang="pl-PL" sz="1800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000</a:t>
                      </a:r>
                      <a:endParaRPr lang="pl-PL" sz="1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2241</a:t>
                      </a:r>
                      <a:endParaRPr lang="pl-PL" sz="1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    14 600 </a:t>
                      </a:r>
                      <a:r>
                        <a:rPr lang="pl-PL" sz="1800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000 </a:t>
                      </a:r>
                      <a:endParaRPr lang="pl-PL" sz="1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>
                          <a:solidFill>
                            <a:srgbClr val="0070C0"/>
                          </a:solidFill>
                          <a:effectLst/>
                        </a:rPr>
                        <a:t>    40 862    </a:t>
                      </a:r>
                      <a:endParaRPr lang="pl-PL" sz="18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>
                          <a:solidFill>
                            <a:srgbClr val="0070C0"/>
                          </a:solidFill>
                          <a:effectLst/>
                        </a:rPr>
                        <a:t>          141 591    </a:t>
                      </a:r>
                      <a:endParaRPr lang="pl-PL" sz="18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>
                          <a:solidFill>
                            <a:srgbClr val="0070C0"/>
                          </a:solidFill>
                          <a:effectLst/>
                        </a:rPr>
                        <a:t>       2 451 720    </a:t>
                      </a:r>
                      <a:endParaRPr lang="pl-PL" sz="18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   12 148 280    </a:t>
                      </a:r>
                      <a:endParaRPr lang="pl-PL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747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sz="quarter" idx="15"/>
          </p:nvPr>
        </p:nvSpPr>
        <p:spPr>
          <a:xfrm>
            <a:off x="2937210" y="496494"/>
            <a:ext cx="6876764" cy="1733550"/>
          </a:xfrm>
        </p:spPr>
        <p:txBody>
          <a:bodyPr/>
          <a:lstStyle/>
          <a:p>
            <a:pPr algn="ctr"/>
            <a:r>
              <a:rPr lang="pl-PL" sz="4000" i="0" dirty="0" smtClean="0">
                <a:latin typeface="Arial" panose="020B0604020202020204" pitchFamily="34" charset="0"/>
                <a:cs typeface="Arial" panose="020B0604020202020204" pitchFamily="34" charset="0"/>
              </a:rPr>
              <a:t>Wykorzystanie istniejącej infrastruktury w POPC</a:t>
            </a:r>
            <a:endParaRPr lang="pl-PL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101006" y="1855144"/>
            <a:ext cx="11053228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800" b="1" dirty="0"/>
              <a:t>Szczegółowy opis osi </a:t>
            </a:r>
            <a:r>
              <a:rPr lang="pl-PL" sz="1800" b="1" dirty="0" smtClean="0"/>
              <a:t>priorytetowych Programu Operacyjnego Polska </a:t>
            </a:r>
            <a:r>
              <a:rPr lang="pl-PL" sz="1800" b="1" dirty="0"/>
              <a:t>Cyfrowa na lata 2014-2020</a:t>
            </a:r>
            <a:endParaRPr lang="pl-PL" sz="1800" b="1" i="1" dirty="0" smtClean="0"/>
          </a:p>
          <a:p>
            <a:r>
              <a:rPr lang="pl-PL" sz="1800" b="1" i="1" dirty="0" smtClean="0"/>
              <a:t>Opis </a:t>
            </a:r>
            <a:r>
              <a:rPr lang="pl-PL" sz="1800" b="1" i="1" dirty="0"/>
              <a:t>osi priorytetowej I Powszechny dostęp do szybkiego </a:t>
            </a:r>
            <a:r>
              <a:rPr lang="pl-PL" sz="1800" b="1" i="1" dirty="0" err="1" smtClean="0"/>
              <a:t>internetu</a:t>
            </a:r>
            <a:r>
              <a:rPr lang="pl-PL" sz="1800" b="1" i="1" dirty="0" smtClean="0"/>
              <a:t> </a:t>
            </a:r>
            <a:r>
              <a:rPr lang="pl-PL" sz="1800" b="1" dirty="0" smtClean="0"/>
              <a:t>Pkt. 10 </a:t>
            </a:r>
          </a:p>
          <a:p>
            <a:r>
              <a:rPr lang="pl-PL" sz="1800" dirty="0" smtClean="0"/>
              <a:t>Głównym </a:t>
            </a:r>
            <a:r>
              <a:rPr lang="pl-PL" sz="1800" dirty="0"/>
              <a:t>celem projektów będzie realizacja </a:t>
            </a:r>
            <a:r>
              <a:rPr lang="pl-PL" sz="1800" dirty="0" smtClean="0"/>
              <a:t>sieci dostępowych </a:t>
            </a:r>
            <a:r>
              <a:rPr lang="pl-PL" sz="1800" dirty="0"/>
              <a:t>umożliwiających korzystanie </a:t>
            </a:r>
            <a:r>
              <a:rPr lang="pl-PL" sz="1800" dirty="0" smtClean="0"/>
              <a:t>z szerokopasmowego </a:t>
            </a:r>
            <a:r>
              <a:rPr lang="pl-PL" sz="1800" dirty="0" err="1"/>
              <a:t>internetu</a:t>
            </a:r>
            <a:r>
              <a:rPr lang="pl-PL" sz="1800" dirty="0"/>
              <a:t> przez </a:t>
            </a:r>
            <a:r>
              <a:rPr lang="pl-PL" sz="1800" dirty="0" smtClean="0"/>
              <a:t>odbiorców ostatecznych</a:t>
            </a:r>
            <a:r>
              <a:rPr lang="pl-PL" sz="1800" dirty="0"/>
              <a:t>. Tym samym dopuszczalne </a:t>
            </a:r>
            <a:r>
              <a:rPr lang="pl-PL" sz="1800" dirty="0" smtClean="0"/>
              <a:t>będą wyłącznie </a:t>
            </a:r>
            <a:r>
              <a:rPr lang="pl-PL" sz="1800" dirty="0"/>
              <a:t>projekty, których głównym celem </a:t>
            </a:r>
            <a:r>
              <a:rPr lang="pl-PL" sz="1800" dirty="0" smtClean="0"/>
              <a:t>jest rozmieszczenie </a:t>
            </a:r>
            <a:r>
              <a:rPr lang="pl-PL" sz="1800" dirty="0"/>
              <a:t>sieci dostępowych. Sieci </a:t>
            </a:r>
            <a:r>
              <a:rPr lang="pl-PL" sz="1800" dirty="0" smtClean="0"/>
              <a:t>wyższych warstw</a:t>
            </a:r>
            <a:r>
              <a:rPr lang="pl-PL" sz="1800" dirty="0"/>
              <a:t>, tj. sieci dystrybucyjne i szkieletowe </a:t>
            </a:r>
            <a:r>
              <a:rPr lang="pl-PL" sz="1800" dirty="0" smtClean="0"/>
              <a:t>będą mogły </a:t>
            </a:r>
            <a:r>
              <a:rPr lang="pl-PL" sz="1800" dirty="0"/>
              <a:t>być realizowane wyłącznie w przypadkach</a:t>
            </a:r>
            <a:r>
              <a:rPr lang="pl-PL" sz="1800" dirty="0" smtClean="0"/>
              <a:t>, gdy </a:t>
            </a:r>
            <a:r>
              <a:rPr lang="pl-PL" sz="1800" dirty="0"/>
              <a:t>są one niezbędne dla zrealizowania </a:t>
            </a:r>
            <a:r>
              <a:rPr lang="pl-PL" sz="1800" dirty="0" smtClean="0"/>
              <a:t>sieci dostępowej</a:t>
            </a:r>
            <a:r>
              <a:rPr lang="pl-PL" sz="1800" dirty="0"/>
              <a:t>, a </a:t>
            </a:r>
            <a:r>
              <a:rPr lang="pl-PL" sz="1800" b="1" u="sng" dirty="0"/>
              <a:t>nie jest możliwe lub </a:t>
            </a:r>
            <a:r>
              <a:rPr lang="pl-PL" sz="1800" b="1" u="sng" dirty="0" smtClean="0"/>
              <a:t>ekonomicznie uzasadnione </a:t>
            </a:r>
            <a:r>
              <a:rPr lang="pl-PL" sz="1800" b="1" u="sng" dirty="0"/>
              <a:t>wykorzystanie istniejących zasobów</a:t>
            </a:r>
            <a:r>
              <a:rPr lang="pl-PL" sz="1800" dirty="0" smtClean="0"/>
              <a:t>. Jednocześnie </a:t>
            </a:r>
            <a:r>
              <a:rPr lang="pl-PL" sz="1800" dirty="0"/>
              <a:t>w zakresie sieci szkieletowych </a:t>
            </a:r>
            <a:r>
              <a:rPr lang="pl-PL" sz="1800" dirty="0" smtClean="0"/>
              <a:t>i dystrybucyjnych </a:t>
            </a:r>
            <a:r>
              <a:rPr lang="pl-PL" sz="1800" dirty="0"/>
              <a:t>dopuszczalne będzie </a:t>
            </a:r>
            <a:r>
              <a:rPr lang="pl-PL" sz="1800" dirty="0" smtClean="0"/>
              <a:t>wyłączenie dofinansowanie </a:t>
            </a:r>
            <a:r>
              <a:rPr lang="pl-PL" sz="1800" dirty="0"/>
              <a:t>części pasywnej</a:t>
            </a:r>
            <a:r>
              <a:rPr lang="pl-PL" sz="1800" dirty="0" smtClean="0"/>
              <a:t>.</a:t>
            </a:r>
          </a:p>
          <a:p>
            <a:r>
              <a:rPr lang="pl-PL" sz="1800" dirty="0" smtClean="0"/>
              <a:t> </a:t>
            </a:r>
            <a:endParaRPr lang="pl-PL" sz="1800" dirty="0"/>
          </a:p>
          <a:p>
            <a:endParaRPr lang="pl-PL" sz="1800" dirty="0"/>
          </a:p>
          <a:p>
            <a:r>
              <a:rPr lang="pl-PL" sz="1800" b="1" dirty="0" smtClean="0"/>
              <a:t>Wytyczne </a:t>
            </a:r>
            <a:r>
              <a:rPr lang="pl-PL" sz="1800" b="1" dirty="0"/>
              <a:t>UE w sprawie stosowania reguł pomocy państwa w odniesieniu do szybkiej budowy/rozbudowy sieci szerokopasmowych </a:t>
            </a:r>
            <a:r>
              <a:rPr lang="pl-PL" sz="1800" b="1" dirty="0" smtClean="0"/>
              <a:t> (</a:t>
            </a:r>
            <a:r>
              <a:rPr lang="pl-PL" sz="1800" b="1" dirty="0"/>
              <a:t>2013/C 25/01) </a:t>
            </a:r>
            <a:endParaRPr lang="pl-PL" sz="1800" b="1" dirty="0" smtClean="0"/>
          </a:p>
          <a:p>
            <a:r>
              <a:rPr lang="pl-PL" sz="1800" b="1" dirty="0" smtClean="0"/>
              <a:t>Sekcja 3.4</a:t>
            </a:r>
            <a:r>
              <a:rPr lang="pl-PL" sz="1800" b="1" dirty="0"/>
              <a:t>. Struktura środka i potrzeba ograniczenia zakłóceń konkurencji </a:t>
            </a:r>
            <a:r>
              <a:rPr lang="pl-PL" sz="1800" b="1" dirty="0" smtClean="0"/>
              <a:t> pkt. (78) f)</a:t>
            </a:r>
            <a:endParaRPr lang="pl-PL" sz="1800" dirty="0"/>
          </a:p>
          <a:p>
            <a:r>
              <a:rPr lang="pl-PL" sz="1800" i="1" u="sng" dirty="0"/>
              <a:t>Wykorzystanie istniejącej infrastruktury</a:t>
            </a:r>
            <a:r>
              <a:rPr lang="pl-PL" sz="1800" dirty="0"/>
              <a:t>: możliwość ponownego wykorzystania istniejącej infrastruktury jest jednym z głównych czynników określających koszty budowy/rozbudowy sieci szerokopasmowych, państwa członkowskie powinny zatem zachęcać oferentów do wykorzystania istniejącej infrastruktury w celu unikania niepotrzebnego i nieekonomicznego powielania zasobów oraz w celu zmniejszenia finansowania ze środków publicznych. Każdy operator, który jest </a:t>
            </a:r>
            <a:r>
              <a:rPr lang="pl-PL" sz="1800" dirty="0" smtClean="0"/>
              <a:t>właścicielem infrastruktury </a:t>
            </a:r>
            <a:r>
              <a:rPr lang="pl-PL" sz="1800" dirty="0"/>
              <a:t>na danym obszarze lub ją kontroluje (niezależnie od tego, czy jest ona faktycznie wykorzystywana), i który chciałby wziąć udział w przetargu, powinien spełnić następujące </a:t>
            </a:r>
            <a:r>
              <a:rPr lang="pl-PL" sz="1800" b="1" u="sng" dirty="0"/>
              <a:t>warunki: (i) poinformować organ przyznający pomoc oraz krajowy organ regulacyjny o tej infrastrukturze na etapie konsultacji społecznej; (ii) zapewnić innym oferentom wszystkie istotne informacje w takim terminie, który pozwoliłby tym oferentom na uwzględnienie wspomnianej infrastruktury w ich ofertach</a:t>
            </a:r>
            <a:r>
              <a:rPr lang="pl-PL" sz="1800" dirty="0"/>
              <a:t>. Państwa członkowskie powinny stworzyć krajową bazę danych dotyczącą dostępności istniejącej infrastruktury, która mogłaby być ponownie wykorzystywana w celu budowy/rozbudowy sieci szerokopasmowych. </a:t>
            </a:r>
            <a:endParaRPr lang="pl-PL" sz="1800" dirty="0" smtClean="0"/>
          </a:p>
          <a:p>
            <a:endParaRPr lang="pl-PL" sz="1800" dirty="0" smtClean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05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sz="quarter" idx="15"/>
          </p:nvPr>
        </p:nvSpPr>
        <p:spPr>
          <a:xfrm>
            <a:off x="2937210" y="496494"/>
            <a:ext cx="6876764" cy="1733550"/>
          </a:xfrm>
        </p:spPr>
        <p:txBody>
          <a:bodyPr/>
          <a:lstStyle/>
          <a:p>
            <a:pPr algn="ctr"/>
            <a:r>
              <a:rPr lang="pl-PL" sz="4000" i="0" dirty="0" smtClean="0">
                <a:latin typeface="Arial" panose="020B0604020202020204" pitchFamily="34" charset="0"/>
                <a:cs typeface="Arial" panose="020B0604020202020204" pitchFamily="34" charset="0"/>
              </a:rPr>
              <a:t>Wykorzystanie istniejącej infrastruktury w POPC</a:t>
            </a:r>
            <a:endParaRPr lang="pl-PL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101006" y="1855144"/>
            <a:ext cx="11053228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800" b="1" u="sng" smtClean="0"/>
              <a:t>Ekonomicznie </a:t>
            </a:r>
            <a:r>
              <a:rPr lang="pl-PL" sz="1800" b="1" u="sng" dirty="0"/>
              <a:t>uzasadnione wykorzystanie istniejących zasobów</a:t>
            </a:r>
            <a:endParaRPr lang="pl-PL" sz="1800" b="1" dirty="0" smtClean="0"/>
          </a:p>
          <a:p>
            <a:endParaRPr lang="pl-PL" sz="1800" b="1" dirty="0"/>
          </a:p>
          <a:p>
            <a:r>
              <a:rPr lang="pl-PL" sz="1800" dirty="0" smtClean="0"/>
              <a:t>Wysokość opłat z tytułu dzierżawy kanalizacji kablowej bądź dzierżawy ciemnych włókien w okresie </a:t>
            </a:r>
            <a:r>
              <a:rPr lang="pl-PL" sz="1800" dirty="0" err="1" smtClean="0"/>
              <a:t>refencyjnym</a:t>
            </a:r>
            <a:r>
              <a:rPr lang="pl-PL" sz="1800" dirty="0" smtClean="0"/>
              <a:t> (np. 15 lat) powinna być niższa od nakładów  inwestycyjnych i kosztów utrzymania  infrastruktury  ponoszonych przez Beneficjenta oraz wartości rezydualnej sieci POPC na koniec okresu referencyjnego, przy uwzględnieniu wartości pieniądza w czasie </a:t>
            </a:r>
          </a:p>
          <a:p>
            <a:endParaRPr lang="pl-PL" sz="1800" dirty="0"/>
          </a:p>
          <a:p>
            <a:r>
              <a:rPr lang="pl-PL" sz="1800" dirty="0" smtClean="0"/>
              <a:t>Wyliczenie stawki opłaty będzie różne w różnych obszarach kraju oraz powinno korespondować z wnioskami o dofinansowanie projektów POPC2</a:t>
            </a:r>
          </a:p>
          <a:p>
            <a:endParaRPr lang="pl-PL" sz="1800" dirty="0"/>
          </a:p>
          <a:p>
            <a:r>
              <a:rPr lang="pl-PL" sz="1800" dirty="0" smtClean="0"/>
              <a:t>Stworzenie oferty dedykowanej dla Beneficjentów POPC </a:t>
            </a:r>
          </a:p>
          <a:p>
            <a:endParaRPr lang="pl-PL" sz="1800" dirty="0"/>
          </a:p>
          <a:p>
            <a:endParaRPr lang="pl-PL" sz="1800" dirty="0" smtClean="0"/>
          </a:p>
          <a:p>
            <a:r>
              <a:rPr lang="pl-PL" sz="1800" b="1" u="sng" dirty="0" smtClean="0"/>
              <a:t>Dalsze kroki</a:t>
            </a:r>
          </a:p>
          <a:p>
            <a:endParaRPr lang="pl-PL" sz="1800" b="1" u="sng" dirty="0" smtClean="0"/>
          </a:p>
          <a:p>
            <a:r>
              <a:rPr lang="pl-PL" sz="1800" dirty="0" smtClean="0"/>
              <a:t>Wystosowanie komunikatu o stworzeniu dedykowanej oferty ramowej dla beneficjentów POPC po stawce finansowej spełniającej kryterium ekonomicznego uzasadnienia wykorzystania istniejących zasobów</a:t>
            </a:r>
          </a:p>
          <a:p>
            <a:endParaRPr lang="pl-PL" sz="1800" dirty="0"/>
          </a:p>
          <a:p>
            <a:r>
              <a:rPr lang="pl-PL" sz="1800" dirty="0" smtClean="0"/>
              <a:t>Zapewnienie we wnioskach o dofinansowanie możliwości (a nawet obowiązku) wykorzystania infrastruktury RSS na etapie projektowania/budowy sieci w przypadku, gdy powstanie dedykowana oferta</a:t>
            </a:r>
          </a:p>
          <a:p>
            <a:endParaRPr lang="pl-PL" sz="1800" dirty="0"/>
          </a:p>
          <a:p>
            <a:r>
              <a:rPr lang="pl-PL" sz="1800" dirty="0" smtClean="0"/>
              <a:t>Przygotowanie oferty dedykowanej przy udziale Beneficjentów (po ich wyborze)</a:t>
            </a:r>
          </a:p>
          <a:p>
            <a:endParaRPr lang="pl-PL" sz="1800" dirty="0"/>
          </a:p>
          <a:p>
            <a:r>
              <a:rPr lang="pl-PL" sz="1800" dirty="0" smtClean="0"/>
              <a:t>Zatwierdzenie zmian oferty ramowej przez Prezesa UKE</a:t>
            </a:r>
            <a:endParaRPr lang="pl-PL" sz="1800" dirty="0"/>
          </a:p>
          <a:p>
            <a:endParaRPr lang="pl-PL" sz="1800" b="1" u="sng" dirty="0" smtClean="0"/>
          </a:p>
          <a:p>
            <a:endParaRPr lang="pl-PL" sz="1800" dirty="0" smtClean="0"/>
          </a:p>
          <a:p>
            <a:endParaRPr lang="pl-PL" sz="1800" dirty="0" smtClean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88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196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31505</TotalTime>
  <Words>652</Words>
  <Application>Microsoft Office PowerPoint</Application>
  <PresentationFormat>Niestandardowy</PresentationFormat>
  <Paragraphs>83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11" baseType="lpstr">
      <vt:lpstr>Arial</vt:lpstr>
      <vt:lpstr>Calibri</vt:lpstr>
      <vt:lpstr>Exo 2</vt:lpstr>
      <vt:lpstr>Exo 2 Medium</vt:lpstr>
      <vt:lpstr>Times New Roman</vt:lpstr>
      <vt:lpstr>Motyw pakietu Office</vt:lpstr>
      <vt:lpstr>Spotkanie operatorów RSS oraz UKE   22.12.2016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Paweł Fecko</dc:creator>
  <cp:lastModifiedBy>Maciej Midloch</cp:lastModifiedBy>
  <cp:revision>244</cp:revision>
  <cp:lastPrinted>2016-10-07T13:31:37Z</cp:lastPrinted>
  <dcterms:created xsi:type="dcterms:W3CDTF">2014-09-23T07:59:45Z</dcterms:created>
  <dcterms:modified xsi:type="dcterms:W3CDTF">2016-12-22T10:30:41Z</dcterms:modified>
</cp:coreProperties>
</file>