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43" r:id="rId3"/>
    <p:sldId id="345" r:id="rId4"/>
    <p:sldId id="351" r:id="rId5"/>
    <p:sldId id="354" r:id="rId6"/>
    <p:sldId id="355" r:id="rId7"/>
    <p:sldId id="356" r:id="rId8"/>
    <p:sldId id="342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za Czyż - Trzcianowska" initials="lct" lastIdx="14" clrIdx="0"/>
  <p:cmAuthor id="1" name="Piotr Gawryluk" initials="PG" lastIdx="4" clrIdx="1"/>
  <p:cmAuthor id="2" name="Przemysław Tarnawski" initials="PT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4A97"/>
    <a:srgbClr val="333E9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 autoAdjust="0"/>
    <p:restoredTop sz="85305" autoAdjust="0"/>
  </p:normalViewPr>
  <p:slideViewPr>
    <p:cSldViewPr showGuides="1">
      <p:cViewPr>
        <p:scale>
          <a:sx n="60" d="100"/>
          <a:sy n="60" d="100"/>
        </p:scale>
        <p:origin x="-1674" y="0"/>
      </p:cViewPr>
      <p:guideLst>
        <p:guide orient="horz" pos="1434"/>
        <p:guide pos="51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E1AED-0121-4B74-9215-FBF9C4BEE685}" type="datetimeFigureOut">
              <a:rPr lang="pl-PL" smtClean="0"/>
              <a:pPr/>
              <a:t>2016-12-19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32A68-9EE2-4AD4-963B-8081C5175E6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2968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„Oferta referencyjna nie określa warunków dostępu do RSS w sposób bezwzględnie obowiązujący, lecz wskazuje rekomendacje Prezesa UKE w tym zakresie.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Oferta referencyjna może być wykorzystywana przez Operatorów Infrastruktury (OI) i Jednostki Samorządu Terytorialnego pomocniczo jako wzór do przygotowania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własnej oferty, jednak nie stanowi ona wzoru umowy, która reguluje warunki współpracy stron w sposób wyczerpujący i ostateczny.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Strony mogą wspólnie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uzgodnić inne warunki współpracy,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ile będą one zgodne z podstawowymi warunkami i obowiązkami wynikającymi z decyzji notyfikacyjnych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KE.</a:t>
            </a:r>
          </a:p>
          <a:p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Oferta referencyjna zakłada znaczny stopień elastyczności jej stosowania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oraz adekwatny do tego stopień ogólności. Powyższe ma na celu uwzględnienie m.in. </a:t>
            </a:r>
          </a:p>
          <a:p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specyficznych uwarunkowań występujących na terenach, na</a:t>
            </a:r>
            <a:r>
              <a:rPr lang="pl-PL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których budowane są poszczególne RSS, jak również uwzględnienie założeń i ustaleń, jakie zostały </a:t>
            </a:r>
          </a:p>
          <a:p>
            <a:r>
              <a:rPr lang="pl-PL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dotychczas poczynione przez beneficjentów.”</a:t>
            </a:r>
            <a:endParaRPr lang="pl-PL" sz="12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32A68-9EE2-4AD4-963B-8081C5175E60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32A68-9EE2-4AD4-963B-8081C5175E60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32A68-9EE2-4AD4-963B-8081C5175E60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32A68-9EE2-4AD4-963B-8081C5175E60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32A68-9EE2-4AD4-963B-8081C5175E60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874D6-B343-4BF2-BC12-C6F2CEEA9D39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5BB6-901E-4831-81D8-5261DBC14F4D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CCC99-F61B-4D88-9CE9-634B47E083C1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134DB-A1CC-4FB0-8514-4A2A0942D9A3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C2AF-64A3-4B42-B59C-B6E020542133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5647-65A3-4BA0-8FA7-D1C07E486B5A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6E2-06F4-4080-9154-7D260E00C481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94CC-A4D4-454E-99C1-1AAB7D708FEB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60900-50C8-4DCC-B4E6-8A7EB3647490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DD4E-5F8D-4E7C-A99D-B7B429635517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5FA8C-1E1B-4A27-B0F1-621B198DCCB0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38E99-B50C-429F-BA2E-E40329D39F90}" type="datetime1">
              <a:rPr lang="pl-PL" smtClean="0"/>
              <a:pPr/>
              <a:t>2016-12-19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A9442-8125-41F7-A95B-A6C897A0648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0" y="1581207"/>
            <a:ext cx="9144000" cy="4692017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pPr algn="ctr"/>
            <a:endParaRPr lang="pl-PL" sz="3600" b="1" i="1" dirty="0" smtClean="0"/>
          </a:p>
          <a:p>
            <a:pPr algn="ctr"/>
            <a:r>
              <a:rPr lang="pl-PL" sz="4800" b="1" i="1" dirty="0" smtClean="0">
                <a:solidFill>
                  <a:srgbClr val="154A97"/>
                </a:solidFill>
              </a:rPr>
              <a:t>Regionalne Sieci Szerokopasmowe</a:t>
            </a:r>
            <a:endParaRPr lang="pl-PL" sz="4800" b="1" i="1" dirty="0" smtClean="0">
              <a:solidFill>
                <a:srgbClr val="154A97"/>
              </a:solidFill>
            </a:endParaRPr>
          </a:p>
          <a:p>
            <a:pPr algn="ctr"/>
            <a:r>
              <a:rPr lang="pl-PL" sz="4000" dirty="0" smtClean="0">
                <a:solidFill>
                  <a:srgbClr val="154A97"/>
                </a:solidFill>
              </a:rPr>
              <a:t>o</a:t>
            </a:r>
            <a:r>
              <a:rPr lang="pl-PL" sz="4000" dirty="0" smtClean="0">
                <a:solidFill>
                  <a:srgbClr val="154A97"/>
                </a:solidFill>
              </a:rPr>
              <a:t>d elastyczności do efektywności</a:t>
            </a:r>
            <a:endParaRPr lang="pl-PL" sz="4000" dirty="0" smtClean="0">
              <a:solidFill>
                <a:srgbClr val="154A97"/>
              </a:solidFill>
            </a:endParaRPr>
          </a:p>
          <a:p>
            <a:pPr algn="ctr"/>
            <a:endParaRPr lang="pl-PL" sz="2400" b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pPr algn="ctr"/>
            <a:endParaRPr lang="pl-PL" sz="2400" b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pPr algn="ctr"/>
            <a:endParaRPr lang="pl-PL" sz="2800" b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r>
              <a:rPr lang="pl-PL" sz="2800" b="1" i="1" dirty="0" smtClean="0">
                <a:solidFill>
                  <a:schemeClr val="bg1">
                    <a:lumMod val="65000"/>
                  </a:schemeClr>
                </a:solidFill>
              </a:rPr>
              <a:t>Leszek Drozd</a:t>
            </a:r>
            <a:endParaRPr lang="pl-PL" sz="28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Wydział Projektów Szerokopasmowych</a:t>
            </a:r>
          </a:p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Dep. Hurtowego Rynku Telekomunikacyjnego</a:t>
            </a:r>
          </a:p>
          <a:p>
            <a:r>
              <a:rPr lang="pl-PL" dirty="0" err="1" smtClean="0">
                <a:solidFill>
                  <a:schemeClr val="bg1">
                    <a:lumMod val="65000"/>
                  </a:schemeClr>
                </a:solidFill>
              </a:rPr>
              <a:t>l.drozd@uke.gov.pl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; tel. 225 349 161	                          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Warszawa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  <a:cs typeface="Times New Roman" pitchFamily="18" charset="0"/>
              </a:rPr>
              <a:t>22 grudnia 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  <a:cs typeface="Times New Roman" pitchFamily="18" charset="0"/>
              </a:rPr>
              <a:t>2016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0" y="2132856"/>
            <a:ext cx="9144000" cy="3942206"/>
          </a:xfrm>
          <a:prstGeom prst="rect">
            <a:avLst/>
          </a:prstGeom>
          <a:noFill/>
        </p:spPr>
        <p:txBody>
          <a:bodyPr wrap="square" lIns="108000" tIns="108000" bIns="108000" rtlCol="0">
            <a:spAutoFit/>
          </a:bodyPr>
          <a:lstStyle/>
          <a:p>
            <a:pPr marL="361950" lvl="2" indent="-18891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Pomocnicze wykorzystanie Oferty referencyjnej</a:t>
            </a:r>
          </a:p>
          <a:p>
            <a:pPr marL="361950" lvl="2" indent="-18891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Oferta referencyjna określa p</a:t>
            </a: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odstawowe zasady i parametry</a:t>
            </a:r>
          </a:p>
          <a:p>
            <a:pPr marL="361950" lvl="2" indent="-18891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Swobodne określanie szczegółowych warunków dostępu hurtowego</a:t>
            </a:r>
          </a:p>
          <a:p>
            <a:pPr marL="361950" lvl="2" indent="-18891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Uzasadnione odstępstwa od Oferty referencyjnej</a:t>
            </a:r>
          </a:p>
          <a:p>
            <a:pPr marL="361950" lvl="2" indent="-188913">
              <a:spcAft>
                <a:spcPts val="600"/>
              </a:spcAft>
            </a:pPr>
            <a:endParaRPr lang="pl-PL" sz="2400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pPr marL="0" lvl="2" algn="ctr">
              <a:spcAft>
                <a:spcPts val="600"/>
              </a:spcAft>
            </a:pP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http://www.uke.gov.pl/stanowisko-prezesa-uke-w-sprawie-dostepu-do-rss-14745</a:t>
            </a:r>
          </a:p>
          <a:p>
            <a:pPr marL="0" lvl="2" algn="ctr">
              <a:spcAft>
                <a:spcPts val="600"/>
              </a:spcAft>
            </a:pP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http</a:t>
            </a: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://www.uke.gov.pl/oferta-referencyjna-okreslajaca-warunki-zapewnienia-dostepu-do-rss-15145</a:t>
            </a:r>
            <a:endParaRPr lang="pl-PL" sz="1600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980728"/>
            <a:ext cx="9144000" cy="906366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r>
              <a:rPr lang="pl-PL" sz="4000" b="1" i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Elastyczne warunki dostępu hurtowego</a:t>
            </a:r>
            <a:endParaRPr lang="pl-PL" sz="4000" b="1" i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0" y="1988840"/>
            <a:ext cx="9144000" cy="4188427"/>
          </a:xfrm>
          <a:prstGeom prst="rect">
            <a:avLst/>
          </a:prstGeom>
          <a:noFill/>
        </p:spPr>
        <p:txBody>
          <a:bodyPr wrap="square" lIns="108000" tIns="108000" bIns="108000" rtlCol="0">
            <a:spAutoFit/>
          </a:bodyPr>
          <a:lstStyle/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Referencyjny p</a:t>
            </a: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oziom cen rynkowych jako pojemny przedział wartości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Możliwość dostosowania opłat do faktycznego poziomu rynkowego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Zalecane opusty potencjałowe i długookresowe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Aktualizacja referencyjnego poziomu cen rynkowych</a:t>
            </a:r>
          </a:p>
          <a:p>
            <a:pPr marL="355600" lvl="0" indent="-182563">
              <a:spcAft>
                <a:spcPts val="600"/>
              </a:spcAft>
              <a:buFont typeface="Arial" pitchFamily="34" charset="0"/>
              <a:buChar char="•"/>
            </a:pPr>
            <a:endParaRPr lang="pl-PL" sz="2400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pPr lvl="0" indent="6350" algn="ctr">
              <a:spcAft>
                <a:spcPts val="600"/>
              </a:spcAft>
            </a:pP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http://www.uke.gov.pl/komunikat-prezesa-uke-w-sprawie-oplat-za-uslugi-hurtowe-swiadczone-przez-regionalne-sieci-szerokopasmowe-rss-20614</a:t>
            </a:r>
          </a:p>
          <a:p>
            <a:pPr lvl="0" indent="6350" algn="ctr">
              <a:spcAft>
                <a:spcPts val="600"/>
              </a:spcAft>
            </a:pP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http</a:t>
            </a: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://</a:t>
            </a:r>
            <a:r>
              <a:rPr lang="pl-PL" sz="16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www.uke.gov.pl/aktualizacja-referencyjnych-cen-rynkowych-dla-rss-20914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980728"/>
            <a:ext cx="9144000" cy="906366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r>
              <a:rPr lang="pl-PL" sz="4000" b="1" i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Elastyczność w zakresie opłat</a:t>
            </a:r>
            <a:endParaRPr lang="pl-PL" sz="4000" b="1" i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980728"/>
            <a:ext cx="9144000" cy="906366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r>
              <a:rPr lang="pl-PL" sz="4000" b="1" i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Aktualizacja cen rynkowych </a:t>
            </a:r>
            <a:endParaRPr lang="pl-PL" sz="3000" b="1" i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611560" y="2060848"/>
          <a:ext cx="7920880" cy="3884425"/>
        </p:xfrm>
        <a:graphic>
          <a:graphicData uri="http://schemas.openxmlformats.org/drawingml/2006/table">
            <a:tbl>
              <a:tblPr/>
              <a:tblGrid>
                <a:gridCol w="281714"/>
                <a:gridCol w="1483698"/>
                <a:gridCol w="1521260"/>
                <a:gridCol w="323972"/>
                <a:gridCol w="1896880"/>
                <a:gridCol w="323972"/>
                <a:gridCol w="1821755"/>
                <a:gridCol w="267629"/>
              </a:tblGrid>
              <a:tr h="264653">
                <a:tc gridSpan="7">
                  <a:txBody>
                    <a:bodyPr/>
                    <a:lstStyle/>
                    <a:p>
                      <a:pPr algn="l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      Kolokacja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81728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 dirty="0">
                          <a:solidFill>
                            <a:srgbClr val="154A97"/>
                          </a:solidFill>
                          <a:latin typeface="Calibri"/>
                        </a:rPr>
                        <a:t>Usługa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jednostka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opłaty 2014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opłaty 2016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1U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zł/1U/mc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23 - 97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25 - 101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 gridSpan="7">
                  <a:txBody>
                    <a:bodyPr/>
                    <a:lstStyle/>
                    <a:p>
                      <a:pPr algn="l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      Kanalizacja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52930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Pełny otwór KK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zł/m/mc</a:t>
                      </a:r>
                    </a:p>
                  </a:txBody>
                  <a:tcPr marL="8362" marR="8362" marT="8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0,90 - 2,19</a:t>
                      </a:r>
                    </a:p>
                  </a:txBody>
                  <a:tcPr marL="8362" marR="8362" marT="8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0,41 - 1,60</a:t>
                      </a:r>
                    </a:p>
                  </a:txBody>
                  <a:tcPr marL="8362" marR="8362" marT="8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 gridSpan="7">
                  <a:txBody>
                    <a:bodyPr/>
                    <a:lstStyle/>
                    <a:p>
                      <a:pPr algn="l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      Ciemne włókno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1j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zł/km/mc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100 - 376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57 - 567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 gridSpan="7">
                  <a:txBody>
                    <a:bodyPr/>
                    <a:lstStyle/>
                    <a:p>
                      <a:pPr algn="l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      Transmisja Ethernet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100 Mb/s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745 - 1000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415 - 1000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300 Mb/s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600 - 1317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500 Mb/s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995 - 1700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596 - 1900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 GbE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1 185 - 2 507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1030 - 2496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4653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1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10 GbE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zł/mc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2 112 - 5 255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6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1901 - 3358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6220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>
                          <a:solidFill>
                            <a:srgbClr val="154A97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0" y="1988840"/>
            <a:ext cx="9144000" cy="3665207"/>
          </a:xfrm>
          <a:prstGeom prst="rect">
            <a:avLst/>
          </a:prstGeom>
          <a:noFill/>
        </p:spPr>
        <p:txBody>
          <a:bodyPr wrap="square" lIns="108000" tIns="108000" bIns="108000" rtlCol="0">
            <a:spAutoFit/>
          </a:bodyPr>
          <a:lstStyle/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Możliwość zmiany oferty w  każdym czasie (nie tylko po aktualizacji)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Szybka niesformalizowana procedura zatwierdzenia zmienionej oferty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Możliwość prowadzenia uzgodnień roboczych z Prezesem UKE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Kompletna dokumentacja </a:t>
            </a: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(tekst jednolity oferty</a:t>
            </a: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) i wyjaśnienia do wprowadzanych zmian są warunkiem szybkiego rozpatrzenia wniosku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Zmiana operatora RSS nie wymaga ponownego zatwierdzenia oferty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980728"/>
            <a:ext cx="9144000" cy="906366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r>
              <a:rPr lang="pl-PL" sz="4000" b="1" i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Zmiana ofert ramowych RSS</a:t>
            </a:r>
            <a:endParaRPr lang="pl-PL" sz="4000" b="1" i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0" y="1988840"/>
            <a:ext cx="9144000" cy="4342315"/>
          </a:xfrm>
          <a:prstGeom prst="rect">
            <a:avLst/>
          </a:prstGeom>
          <a:noFill/>
        </p:spPr>
        <p:txBody>
          <a:bodyPr wrap="square" lIns="108000" tIns="108000" bIns="108000" rtlCol="0">
            <a:spAutoFit/>
          </a:bodyPr>
          <a:lstStyle/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Konieczność rozpoznania rynku i dostosowania oferty do oczekiwań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Eksponowanie elastycznego podejścia do współpracy</a:t>
            </a:r>
          </a:p>
          <a:p>
            <a:pPr marL="35560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Aktywna sprzedaż i otwartość na negocjacje warunków współpracy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Współpraca pomiędzy RSS – oferowanie usług </a:t>
            </a:r>
            <a:r>
              <a:rPr lang="pl-PL" sz="2400" dirty="0" err="1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ponadwojewódzkich</a:t>
            </a:r>
            <a:endParaRPr lang="pl-PL" sz="2400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pPr marL="355600" lvl="0" indent="-182563" algn="ctr">
              <a:spcAft>
                <a:spcPts val="600"/>
              </a:spcAft>
            </a:pPr>
            <a:r>
              <a:rPr lang="pl-PL" sz="24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UWAGA!!!</a:t>
            </a:r>
          </a:p>
          <a:p>
            <a:pPr marL="355600" lvl="0" indent="-182563"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Niedyskryminujące warunki współpracy (równość w elastyczności)</a:t>
            </a:r>
          </a:p>
          <a:p>
            <a:pPr marL="355600" lvl="0" indent="-182563">
              <a:spcAft>
                <a:spcPts val="6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Publikowanie obowiązującej oferty RSS i informacji ogólnych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980728"/>
            <a:ext cx="9144000" cy="906366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r>
              <a:rPr lang="pl-PL" sz="4000" b="1" i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Elastyczność RSS w praktyce</a:t>
            </a:r>
            <a:endParaRPr lang="pl-PL" sz="4000" b="1" i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0" y="1988840"/>
            <a:ext cx="9144000" cy="4096094"/>
          </a:xfrm>
          <a:prstGeom prst="rect">
            <a:avLst/>
          </a:prstGeom>
          <a:noFill/>
        </p:spPr>
        <p:txBody>
          <a:bodyPr wrap="square" lIns="108000" tIns="108000" bIns="108000" rtlCol="0">
            <a:spAutoFit/>
          </a:bodyPr>
          <a:lstStyle/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Prezes UKE popiera wszelkie inicjatywy (własne JST i centralne MC) w zakresie dążenia do obniżenia opłat za zajęcie pasa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Prezes UKE współpracuje z MR w zakresie zmiany podejścia KE w kwestii poszerzenia zakresu i swobody działalności RSS</a:t>
            </a: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Prezes UKE podkreśla konieczność wykorzystania istniejącej infrastruktury telekomunikacyjnej (w tym RSS) w ramach POPC</a:t>
            </a:r>
          </a:p>
          <a:p>
            <a:pPr marL="355600" lvl="0" indent="-182563">
              <a:spcAft>
                <a:spcPts val="2400"/>
              </a:spcAft>
              <a:buFont typeface="Arial" pitchFamily="34" charset="0"/>
              <a:buChar char="•"/>
            </a:pPr>
            <a:r>
              <a:rPr lang="pl-PL" sz="2400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Szansą dla RSS może być zacieśnienie współpracy, wykorzystanie synergii i efektu skali, zwiększenie efektywności kosztowej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0" y="980728"/>
            <a:ext cx="9144000" cy="906366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r>
              <a:rPr lang="pl-PL" sz="4000" b="1" i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Inne obszary wsparcia dla RSS</a:t>
            </a:r>
            <a:endParaRPr lang="pl-PL" sz="4000" b="1" i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34856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843588" y="6448251"/>
            <a:ext cx="2133600" cy="365125"/>
          </a:xfrm>
        </p:spPr>
        <p:txBody>
          <a:bodyPr/>
          <a:lstStyle/>
          <a:p>
            <a:fld id="{949A9442-8125-41F7-A95B-A6C897A0648A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0" y="2852936"/>
            <a:ext cx="9144000" cy="3737910"/>
          </a:xfrm>
          <a:prstGeom prst="rect">
            <a:avLst/>
          </a:prstGeom>
          <a:noFill/>
        </p:spPr>
        <p:txBody>
          <a:bodyPr wrap="square" lIns="180000" tIns="144000" rIns="108000" bIns="144000" rtlCol="0">
            <a:spAutoFit/>
          </a:bodyPr>
          <a:lstStyle/>
          <a:p>
            <a:pPr algn="ctr"/>
            <a:r>
              <a:rPr lang="pl-PL" sz="4000" b="1" dirty="0" smtClean="0">
                <a:solidFill>
                  <a:srgbClr val="154A97"/>
                </a:solidFill>
                <a:latin typeface="+mj-lt"/>
                <a:cs typeface="Times New Roman" pitchFamily="18" charset="0"/>
              </a:rPr>
              <a:t>DZIĘKUJĘ ZA UWAGĘ</a:t>
            </a:r>
          </a:p>
          <a:p>
            <a:endParaRPr lang="pl-PL" sz="2800" b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endParaRPr lang="pl-PL" sz="2800" b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endParaRPr lang="pl-PL" sz="2800" b="1" dirty="0" smtClean="0">
              <a:solidFill>
                <a:srgbClr val="154A97"/>
              </a:solidFill>
              <a:latin typeface="+mj-lt"/>
              <a:cs typeface="Times New Roman" pitchFamily="18" charset="0"/>
            </a:endParaRPr>
          </a:p>
          <a:p>
            <a:r>
              <a:rPr lang="pl-PL" sz="2800" b="1" i="1" dirty="0" smtClean="0">
                <a:solidFill>
                  <a:schemeClr val="bg1">
                    <a:lumMod val="65000"/>
                  </a:schemeClr>
                </a:solidFill>
              </a:rPr>
              <a:t>Leszek Drozd</a:t>
            </a:r>
            <a:endParaRPr lang="pl-PL" sz="28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Wydział Projektów Szerokopasmowych</a:t>
            </a:r>
          </a:p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Dep. Hurtowego Rynku Telekomunikacyjnego</a:t>
            </a:r>
          </a:p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Urząd Komunikacji Elektronicznej</a:t>
            </a:r>
          </a:p>
          <a:p>
            <a:r>
              <a:rPr lang="pl-PL" dirty="0" err="1" smtClean="0">
                <a:solidFill>
                  <a:schemeClr val="bg1">
                    <a:lumMod val="65000"/>
                  </a:schemeClr>
                </a:solidFill>
              </a:rPr>
              <a:t>l.drozd@uke.gov.pl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; tel. 225 349 161</a:t>
            </a:r>
            <a:endParaRPr lang="pl-PL" b="1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67544" y="6448251"/>
            <a:ext cx="8280920" cy="365125"/>
          </a:xfrm>
        </p:spPr>
        <p:txBody>
          <a:bodyPr/>
          <a:lstStyle/>
          <a:p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Departament Hurtowego Rynku Telekomunikacyjnego – Wydział Projektów Szerokopasmowych 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4944</TotalTime>
  <Words>591</Words>
  <Application>Microsoft Office PowerPoint</Application>
  <PresentationFormat>Pokaz na ekranie (4:3)</PresentationFormat>
  <Paragraphs>166</Paragraphs>
  <Slides>8</Slides>
  <Notes>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Piotr Gawryluk</dc:creator>
  <cp:lastModifiedBy>Leszek Drozd</cp:lastModifiedBy>
  <cp:revision>293</cp:revision>
  <dcterms:created xsi:type="dcterms:W3CDTF">2014-11-05T08:41:32Z</dcterms:created>
  <dcterms:modified xsi:type="dcterms:W3CDTF">2016-12-20T13:23:38Z</dcterms:modified>
</cp:coreProperties>
</file>