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1094" r:id="rId2"/>
    <p:sldId id="1097" r:id="rId3"/>
    <p:sldId id="1096" r:id="rId4"/>
    <p:sldId id="1120" r:id="rId5"/>
    <p:sldId id="1122" r:id="rId6"/>
  </p:sldIdLst>
  <p:sldSz cx="9144000" cy="6858000" type="screen4x3"/>
  <p:notesSz cx="6794500" cy="9931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A02C"/>
    <a:srgbClr val="FFE8E0"/>
    <a:srgbClr val="CC0000"/>
    <a:srgbClr val="00497B"/>
    <a:srgbClr val="C5F1A6"/>
    <a:srgbClr val="C79B70"/>
    <a:srgbClr val="008000"/>
    <a:srgbClr val="00FFFF"/>
    <a:srgbClr val="FFFF00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9196" autoAdjust="0"/>
  </p:normalViewPr>
  <p:slideViewPr>
    <p:cSldViewPr snapToGrid="0">
      <p:cViewPr>
        <p:scale>
          <a:sx n="77" d="100"/>
          <a:sy n="77" d="100"/>
        </p:scale>
        <p:origin x="-312" y="66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Skoroszyt_programu_Microsoft_Office_Excel_2007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Skoroszyt_programu_Microsoft_Office_Excel_2007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Skoroszyt_programu_Microsoft_Office_Excel_2007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Skoroszyt_programu_Microsoft_Office_Excel_2007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3"/>
  <c:chart>
    <c:title>
      <c:tx>
        <c:rich>
          <a:bodyPr/>
          <a:lstStyle/>
          <a:p>
            <a:pPr>
              <a:defRPr b="0"/>
            </a:pPr>
            <a:r>
              <a:rPr lang="pl-PL" b="0" baseline="0" dirty="0" smtClean="0"/>
              <a:t>w rozbiciu na branże</a:t>
            </a:r>
            <a:endParaRPr lang="pl-PL" b="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telekomy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Arkusz1!$B$2:$B$8</c:f>
              <c:numCache>
                <c:formatCode>General</c:formatCode>
                <c:ptCount val="7"/>
                <c:pt idx="0">
                  <c:v>3446</c:v>
                </c:pt>
                <c:pt idx="1">
                  <c:v>8340</c:v>
                </c:pt>
                <c:pt idx="2">
                  <c:v>10372</c:v>
                </c:pt>
                <c:pt idx="3">
                  <c:v>10498</c:v>
                </c:pt>
                <c:pt idx="4">
                  <c:v>7152</c:v>
                </c:pt>
                <c:pt idx="5">
                  <c:v>5130</c:v>
                </c:pt>
                <c:pt idx="6">
                  <c:v>3387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energetyka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Arkusz1!$C$2:$C$8</c:f>
              <c:numCache>
                <c:formatCode>General</c:formatCode>
                <c:ptCount val="7"/>
                <c:pt idx="0">
                  <c:v>0</c:v>
                </c:pt>
                <c:pt idx="1">
                  <c:v>1452</c:v>
                </c:pt>
                <c:pt idx="2">
                  <c:v>2449</c:v>
                </c:pt>
                <c:pt idx="3">
                  <c:v>2498</c:v>
                </c:pt>
                <c:pt idx="4">
                  <c:v>2967</c:v>
                </c:pt>
                <c:pt idx="5">
                  <c:v>2335</c:v>
                </c:pt>
                <c:pt idx="6">
                  <c:v>2198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kolej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Arkusz1!$D$2:$D$8</c:f>
              <c:numCache>
                <c:formatCode>General</c:formatCode>
                <c:ptCount val="7"/>
                <c:pt idx="0">
                  <c:v>2862</c:v>
                </c:pt>
                <c:pt idx="1">
                  <c:v>3482</c:v>
                </c:pt>
                <c:pt idx="2">
                  <c:v>4621</c:v>
                </c:pt>
                <c:pt idx="3">
                  <c:v>4943</c:v>
                </c:pt>
                <c:pt idx="4">
                  <c:v>3492</c:v>
                </c:pt>
                <c:pt idx="5">
                  <c:v>3977</c:v>
                </c:pt>
                <c:pt idx="6">
                  <c:v>3237</c:v>
                </c:pt>
              </c:numCache>
            </c:numRef>
          </c:val>
        </c:ser>
        <c:gapWidth val="82"/>
        <c:axId val="73536256"/>
        <c:axId val="73537792"/>
      </c:barChart>
      <c:catAx>
        <c:axId val="73536256"/>
        <c:scaling>
          <c:orientation val="minMax"/>
        </c:scaling>
        <c:axPos val="b"/>
        <c:numFmt formatCode="General" sourceLinked="1"/>
        <c:majorTickMark val="none"/>
        <c:tickLblPos val="nextTo"/>
        <c:crossAx val="73537792"/>
        <c:crosses val="autoZero"/>
        <c:auto val="1"/>
        <c:lblAlgn val="ctr"/>
        <c:lblOffset val="100"/>
      </c:catAx>
      <c:valAx>
        <c:axId val="7353779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735362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3"/>
  <c:chart>
    <c:title>
      <c:tx>
        <c:rich>
          <a:bodyPr/>
          <a:lstStyle/>
          <a:p>
            <a:pPr>
              <a:defRPr b="0"/>
            </a:pPr>
            <a:r>
              <a:rPr lang="pl-PL" b="0" baseline="0" dirty="0" smtClean="0"/>
              <a:t>ogółem</a:t>
            </a:r>
            <a:endParaRPr lang="pl-PL" b="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ogółem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Arkusz1!$B$2:$B$8</c:f>
              <c:numCache>
                <c:formatCode>_-* #,##0\ _z_l_-;\-* #,##0\ _z_l_-;_-* "-"??\ _z_l_-;_-@_-</c:formatCode>
                <c:ptCount val="7"/>
                <c:pt idx="0">
                  <c:v>6308</c:v>
                </c:pt>
                <c:pt idx="1">
                  <c:v>13274</c:v>
                </c:pt>
                <c:pt idx="2">
                  <c:v>17442</c:v>
                </c:pt>
                <c:pt idx="3">
                  <c:v>17939</c:v>
                </c:pt>
                <c:pt idx="4">
                  <c:v>13611</c:v>
                </c:pt>
                <c:pt idx="5">
                  <c:v>11442</c:v>
                </c:pt>
                <c:pt idx="6">
                  <c:v>8822</c:v>
                </c:pt>
              </c:numCache>
            </c:numRef>
          </c:val>
        </c:ser>
        <c:gapWidth val="82"/>
        <c:axId val="116112768"/>
        <c:axId val="73512064"/>
      </c:barChart>
      <c:catAx>
        <c:axId val="116112768"/>
        <c:scaling>
          <c:orientation val="minMax"/>
        </c:scaling>
        <c:axPos val="b"/>
        <c:numFmt formatCode="General" sourceLinked="1"/>
        <c:majorTickMark val="none"/>
        <c:tickLblPos val="nextTo"/>
        <c:crossAx val="73512064"/>
        <c:crosses val="autoZero"/>
        <c:auto val="1"/>
        <c:lblAlgn val="ctr"/>
        <c:lblOffset val="100"/>
      </c:catAx>
      <c:valAx>
        <c:axId val="73512064"/>
        <c:scaling>
          <c:orientation val="minMax"/>
        </c:scaling>
        <c:axPos val="l"/>
        <c:majorGridlines/>
        <c:numFmt formatCode="_-* #,##0\ _z_l_-;\-* #,##0\ _z_l_-;_-* &quot;-&quot;??\ _z_l_-;_-@_-" sourceLinked="1"/>
        <c:majorTickMark val="none"/>
        <c:tickLblPos val="nextTo"/>
        <c:spPr>
          <a:ln w="9513">
            <a:noFill/>
          </a:ln>
        </c:spPr>
        <c:crossAx val="116112768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3"/>
  <c:chart>
    <c:title>
      <c:tx>
        <c:rich>
          <a:bodyPr/>
          <a:lstStyle/>
          <a:p>
            <a:pPr>
              <a:defRPr b="0"/>
            </a:pPr>
            <a:r>
              <a:rPr lang="pl-PL" b="0" baseline="0" dirty="0" smtClean="0"/>
              <a:t>w rozbiciu na branże [M PLN]</a:t>
            </a:r>
            <a:endParaRPr lang="pl-PL" b="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telekomy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Arkusz1!$B$2:$B$8</c:f>
              <c:numCache>
                <c:formatCode>0.0</c:formatCode>
                <c:ptCount val="7"/>
                <c:pt idx="0">
                  <c:v>10.800137430000014</c:v>
                </c:pt>
                <c:pt idx="1">
                  <c:v>27.621966000000008</c:v>
                </c:pt>
                <c:pt idx="2">
                  <c:v>38.197083000000006</c:v>
                </c:pt>
                <c:pt idx="3">
                  <c:v>39.746309000000011</c:v>
                </c:pt>
                <c:pt idx="4">
                  <c:v>21.4</c:v>
                </c:pt>
                <c:pt idx="5">
                  <c:v>14.6</c:v>
                </c:pt>
                <c:pt idx="6">
                  <c:v>11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energetyka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Arkusz1!$C$2:$C$8</c:f>
              <c:numCache>
                <c:formatCode>0.0</c:formatCode>
                <c:ptCount val="7"/>
                <c:pt idx="0">
                  <c:v>0</c:v>
                </c:pt>
                <c:pt idx="1">
                  <c:v>10.48236906</c:v>
                </c:pt>
                <c:pt idx="2">
                  <c:v>18.186194059999991</c:v>
                </c:pt>
                <c:pt idx="3">
                  <c:v>16.70639997999999</c:v>
                </c:pt>
                <c:pt idx="4">
                  <c:v>14.6</c:v>
                </c:pt>
                <c:pt idx="5">
                  <c:v>12.3</c:v>
                </c:pt>
                <c:pt idx="6">
                  <c:v>9.6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kolej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Arkusz1!$D$2:$D$8</c:f>
              <c:numCache>
                <c:formatCode>0.0</c:formatCode>
                <c:ptCount val="7"/>
                <c:pt idx="0">
                  <c:v>4.4195800125834515</c:v>
                </c:pt>
                <c:pt idx="1">
                  <c:v>5.3770012591948211</c:v>
                </c:pt>
                <c:pt idx="2">
                  <c:v>7.135876742888934</c:v>
                </c:pt>
                <c:pt idx="3">
                  <c:v>7.6331180999999981</c:v>
                </c:pt>
                <c:pt idx="4">
                  <c:v>13.9</c:v>
                </c:pt>
                <c:pt idx="5">
                  <c:v>13.9</c:v>
                </c:pt>
                <c:pt idx="6">
                  <c:v>16.899999999999999</c:v>
                </c:pt>
              </c:numCache>
            </c:numRef>
          </c:val>
        </c:ser>
        <c:gapWidth val="82"/>
        <c:axId val="73656576"/>
        <c:axId val="73687040"/>
      </c:barChart>
      <c:catAx>
        <c:axId val="73656576"/>
        <c:scaling>
          <c:orientation val="minMax"/>
        </c:scaling>
        <c:axPos val="b"/>
        <c:numFmt formatCode="General" sourceLinked="1"/>
        <c:majorTickMark val="none"/>
        <c:tickLblPos val="nextTo"/>
        <c:crossAx val="73687040"/>
        <c:crosses val="autoZero"/>
        <c:auto val="1"/>
        <c:lblAlgn val="ctr"/>
        <c:lblOffset val="100"/>
      </c:catAx>
      <c:valAx>
        <c:axId val="73687040"/>
        <c:scaling>
          <c:orientation val="minMax"/>
          <c:max val="40"/>
        </c:scaling>
        <c:axPos val="l"/>
        <c:majorGridlines/>
        <c:numFmt formatCode="0.0" sourceLinked="1"/>
        <c:majorTickMark val="none"/>
        <c:tickLblPos val="nextTo"/>
        <c:spPr>
          <a:ln w="9525">
            <a:noFill/>
          </a:ln>
        </c:spPr>
        <c:crossAx val="736565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3"/>
  <c:chart>
    <c:title>
      <c:tx>
        <c:rich>
          <a:bodyPr/>
          <a:lstStyle/>
          <a:p>
            <a:pPr>
              <a:defRPr b="0"/>
            </a:pPr>
            <a:r>
              <a:rPr lang="pl-PL" b="0" baseline="0" dirty="0" smtClean="0"/>
              <a:t>ogółem [M PLN]</a:t>
            </a:r>
            <a:endParaRPr lang="pl-PL" b="0" dirty="0"/>
          </a:p>
        </c:rich>
      </c:tx>
      <c:layout>
        <c:manualLayout>
          <c:xMode val="edge"/>
          <c:yMode val="edge"/>
          <c:x val="0.36116392209421888"/>
          <c:y val="2.7513752561751714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ogółem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cat>
            <c:numRef>
              <c:f>Arkusz1!$A$2:$A$8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Arkusz1!$B$2:$B$8</c:f>
              <c:numCache>
                <c:formatCode>0.0</c:formatCode>
                <c:ptCount val="7"/>
                <c:pt idx="0">
                  <c:v>15.219717442583461</c:v>
                </c:pt>
                <c:pt idx="1">
                  <c:v>43.481336319194817</c:v>
                </c:pt>
                <c:pt idx="2">
                  <c:v>63.519153802888944</c:v>
                </c:pt>
                <c:pt idx="3">
                  <c:v>64.085827080000001</c:v>
                </c:pt>
                <c:pt idx="4">
                  <c:v>49.9</c:v>
                </c:pt>
                <c:pt idx="5">
                  <c:v>40.800000000000004</c:v>
                </c:pt>
                <c:pt idx="6">
                  <c:v>37.5</c:v>
                </c:pt>
              </c:numCache>
            </c:numRef>
          </c:val>
        </c:ser>
        <c:gapWidth val="82"/>
        <c:axId val="74633600"/>
        <c:axId val="74635136"/>
      </c:barChart>
      <c:catAx>
        <c:axId val="74633600"/>
        <c:scaling>
          <c:orientation val="minMax"/>
        </c:scaling>
        <c:axPos val="b"/>
        <c:numFmt formatCode="General" sourceLinked="1"/>
        <c:majorTickMark val="none"/>
        <c:tickLblPos val="nextTo"/>
        <c:crossAx val="74635136"/>
        <c:crosses val="autoZero"/>
        <c:auto val="1"/>
        <c:lblAlgn val="ctr"/>
        <c:lblOffset val="100"/>
      </c:catAx>
      <c:valAx>
        <c:axId val="74635136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spPr>
          <a:ln w="9517">
            <a:noFill/>
          </a:ln>
        </c:spPr>
        <c:crossAx val="74633600"/>
        <c:crosses val="autoZero"/>
        <c:crossBetween val="between"/>
      </c:valAx>
      <c:spPr>
        <a:noFill/>
        <a:ln w="25395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pl-P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3225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4513"/>
            <a:ext cx="2943225" cy="496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fld id="{C774D755-21CA-46FB-9D89-8C4D0AC26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2420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6400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76288"/>
            <a:ext cx="497046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35513"/>
            <a:ext cx="4987925" cy="4425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2613"/>
            <a:ext cx="2946400" cy="465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72613"/>
            <a:ext cx="2946400" cy="465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 35 Thin" pitchFamily="34" charset="0"/>
              </a:defRPr>
            </a:lvl1pPr>
          </a:lstStyle>
          <a:p>
            <a:pPr>
              <a:defRPr/>
            </a:pPr>
            <a:fld id="{72A26F91-9F66-4C75-8665-1BF7D73A7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3486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lajdPP_pom-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588"/>
            <a:ext cx="91567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823325" y="2314575"/>
            <a:ext cx="184150" cy="1052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endParaRPr lang="fr-FR" altLang="pl-PL" sz="6300" smtClean="0">
              <a:latin typeface="Helvetica 35 Thin" pitchFamily="34" charset="0"/>
            </a:endParaRP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0375" y="6119813"/>
            <a:ext cx="3173413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fr-FR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19475" y="2286000"/>
            <a:ext cx="4386263" cy="2660650"/>
          </a:xfrm>
          <a:extLst/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93003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52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8749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11238" y="1758950"/>
            <a:ext cx="3471862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35500" y="1758950"/>
            <a:ext cx="3473450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68797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4376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03027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05251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6526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1721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81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335713" y="412750"/>
            <a:ext cx="1773237" cy="58261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11238" y="412750"/>
            <a:ext cx="5172075" cy="58261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92043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ytuł, zawartość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412750"/>
            <a:ext cx="7096125" cy="9842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11238" y="1758950"/>
            <a:ext cx="3471862" cy="44799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35500" y="1758950"/>
            <a:ext cx="3473450" cy="21637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35500" y="4075113"/>
            <a:ext cx="3473450" cy="216376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41198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ytuł i 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sz="quarter"/>
          </p:nvPr>
        </p:nvSpPr>
        <p:spPr>
          <a:xfrm>
            <a:off x="1011238" y="412750"/>
            <a:ext cx="7096125" cy="9842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011238" y="1758950"/>
            <a:ext cx="3471862" cy="21637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35500" y="1758950"/>
            <a:ext cx="3473450" cy="21637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1011238" y="4075113"/>
            <a:ext cx="3471862" cy="216376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35500" y="4075113"/>
            <a:ext cx="3473450" cy="216376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26452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412750"/>
            <a:ext cx="7096125" cy="9842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1011238" y="1758950"/>
            <a:ext cx="7097712" cy="4479925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Rectangle 74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8438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1238" y="1758950"/>
            <a:ext cx="7097712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pl-PL" smtClean="0"/>
              <a:t>click to edit master text styles</a:t>
            </a:r>
          </a:p>
          <a:p>
            <a:pPr lvl="1"/>
            <a:r>
              <a:rPr lang="fr-FR" altLang="pl-PL" smtClean="0"/>
              <a:t>Second level</a:t>
            </a:r>
          </a:p>
          <a:p>
            <a:pPr lvl="2"/>
            <a:r>
              <a:rPr lang="fr-FR" altLang="pl-PL" smtClean="0"/>
              <a:t>Third level</a:t>
            </a:r>
          </a:p>
          <a:p>
            <a:pPr lvl="3"/>
            <a:r>
              <a:rPr lang="fr-FR" altLang="pl-PL" smtClean="0"/>
              <a:t>Fourth level</a:t>
            </a:r>
          </a:p>
          <a:p>
            <a:pPr lvl="4"/>
            <a:r>
              <a:rPr lang="fr-FR" altLang="pl-PL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1238" y="412750"/>
            <a:ext cx="70961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pl-PL" smtClean="0"/>
              <a:t>click to edit master title style</a:t>
            </a:r>
          </a:p>
        </p:txBody>
      </p:sp>
      <p:sp>
        <p:nvSpPr>
          <p:cNvPr id="1768" name="Rectangle 7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25513" y="6407150"/>
            <a:ext cx="5972175" cy="215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Helvetica 55 Roman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758"/>
          <p:cNvSpPr>
            <a:spLocks noChangeArrowheads="1"/>
          </p:cNvSpPr>
          <p:nvPr userDrawn="1"/>
        </p:nvSpPr>
        <p:spPr bwMode="auto">
          <a:xfrm>
            <a:off x="25400" y="6423025"/>
            <a:ext cx="736600" cy="215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35CC856-CE94-4247-B773-44C6A5857538}" type="slidenum">
              <a:rPr lang="fr-FR" altLang="pl-PL" sz="800" smtClean="0">
                <a:latin typeface="Helvetica 55 Roman" pitchFamily="34" charset="0"/>
              </a:rPr>
              <a:pPr eaLnBrk="1" hangingPunct="1">
                <a:defRPr/>
              </a:pPr>
              <a:t>‹#›</a:t>
            </a:fld>
            <a:endParaRPr lang="fr-FR" altLang="pl-PL" sz="800" smtClean="0">
              <a:latin typeface="Helvetica 55 Roman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" pitchFamily="34" charset="0"/>
        </a:defRPr>
      </a:lvl9pPr>
    </p:titleStyle>
    <p:bodyStyle>
      <a:lvl1pPr marL="193675" indent="-193675" algn="l" rtl="0" eaLnBrk="0" fontAlgn="base" hangingPunct="0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0" fontAlgn="base" hangingPunct="0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Font typeface="Times New Roman" pitchFamily="18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0" fontAlgn="base" hangingPunct="0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1488" y="155575"/>
            <a:ext cx="8213725" cy="425450"/>
          </a:xfrm>
        </p:spPr>
        <p:txBody>
          <a:bodyPr/>
          <a:lstStyle/>
          <a:p>
            <a:r>
              <a:rPr lang="pl-PL" altLang="pl-PL" smtClean="0">
                <a:solidFill>
                  <a:srgbClr val="990033"/>
                </a:solidFill>
                <a:latin typeface="Arial" charset="0"/>
              </a:rPr>
              <a:t>Memorandum – skala kradzieży i dewastacji infrastruktury</a:t>
            </a:r>
            <a:endParaRPr lang="en-US" altLang="pl-PL" smtClean="0">
              <a:solidFill>
                <a:srgbClr val="990033"/>
              </a:solidFill>
              <a:latin typeface="Arial" charset="0"/>
            </a:endParaRPr>
          </a:p>
        </p:txBody>
      </p:sp>
      <p:graphicFrame>
        <p:nvGraphicFramePr>
          <p:cNvPr id="3" name="Symbol zastępczy zawartości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875400404"/>
              </p:ext>
            </p:extLst>
          </p:nvPr>
        </p:nvGraphicFramePr>
        <p:xfrm>
          <a:off x="923925" y="3630613"/>
          <a:ext cx="7610475" cy="2770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Objec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87406386"/>
              </p:ext>
            </p:extLst>
          </p:nvPr>
        </p:nvGraphicFramePr>
        <p:xfrm>
          <a:off x="917575" y="923925"/>
          <a:ext cx="7608888" cy="2770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5" name="pole tekstowe 1"/>
          <p:cNvSpPr txBox="1">
            <a:spLocks noChangeArrowheads="1"/>
          </p:cNvSpPr>
          <p:nvPr/>
        </p:nvSpPr>
        <p:spPr bwMode="auto">
          <a:xfrm>
            <a:off x="568325" y="950913"/>
            <a:ext cx="1681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liczba zdarzeń</a:t>
            </a:r>
          </a:p>
        </p:txBody>
      </p:sp>
      <p:sp>
        <p:nvSpPr>
          <p:cNvPr id="5126" name="pole tekstowe 1"/>
          <p:cNvSpPr txBox="1">
            <a:spLocks noChangeArrowheads="1"/>
          </p:cNvSpPr>
          <p:nvPr/>
        </p:nvSpPr>
        <p:spPr bwMode="auto">
          <a:xfrm>
            <a:off x="568325" y="3587750"/>
            <a:ext cx="1681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liczba zdarzeń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123825"/>
            <a:ext cx="7978775" cy="984250"/>
          </a:xfrm>
        </p:spPr>
        <p:txBody>
          <a:bodyPr/>
          <a:lstStyle/>
          <a:p>
            <a:r>
              <a:rPr lang="pl-PL" altLang="pl-PL" smtClean="0">
                <a:solidFill>
                  <a:srgbClr val="990033"/>
                </a:solidFill>
                <a:latin typeface="Arial" charset="0"/>
              </a:rPr>
              <a:t>Memorandum – skala kradzieży i dewastacji infrastruktury</a:t>
            </a:r>
            <a:endParaRPr lang="en-US" altLang="pl-PL" smtClean="0">
              <a:solidFill>
                <a:srgbClr val="990033"/>
              </a:solidFill>
              <a:latin typeface="Arial" charset="0"/>
            </a:endParaRPr>
          </a:p>
        </p:txBody>
      </p:sp>
      <p:graphicFrame>
        <p:nvGraphicFramePr>
          <p:cNvPr id="3" name="Symbol zastępczy zawartości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514607460"/>
              </p:ext>
            </p:extLst>
          </p:nvPr>
        </p:nvGraphicFramePr>
        <p:xfrm>
          <a:off x="923925" y="3630613"/>
          <a:ext cx="7610475" cy="2770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Objec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36559461"/>
              </p:ext>
            </p:extLst>
          </p:nvPr>
        </p:nvGraphicFramePr>
        <p:xfrm>
          <a:off x="917575" y="923925"/>
          <a:ext cx="7608888" cy="2770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pole tekstowe 4"/>
          <p:cNvSpPr txBox="1">
            <a:spLocks noChangeArrowheads="1"/>
          </p:cNvSpPr>
          <p:nvPr/>
        </p:nvSpPr>
        <p:spPr bwMode="auto">
          <a:xfrm>
            <a:off x="371475" y="1050925"/>
            <a:ext cx="1679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400">
                <a:latin typeface="Arial" charset="0"/>
              </a:rPr>
              <a:t>Koszt odtworzenia </a:t>
            </a:r>
          </a:p>
        </p:txBody>
      </p:sp>
      <p:sp>
        <p:nvSpPr>
          <p:cNvPr id="6150" name="pole tekstowe 4"/>
          <p:cNvSpPr txBox="1">
            <a:spLocks noChangeArrowheads="1"/>
          </p:cNvSpPr>
          <p:nvPr/>
        </p:nvSpPr>
        <p:spPr bwMode="auto">
          <a:xfrm>
            <a:off x="371475" y="3835400"/>
            <a:ext cx="1679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400">
                <a:latin typeface="Arial" charset="0"/>
              </a:rPr>
              <a:t>Koszt odtworzenia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4038" y="61913"/>
            <a:ext cx="8181975" cy="984250"/>
          </a:xfrm>
        </p:spPr>
        <p:txBody>
          <a:bodyPr/>
          <a:lstStyle/>
          <a:p>
            <a:r>
              <a:rPr lang="pl-PL" altLang="pl-PL" dirty="0" smtClean="0">
                <a:solidFill>
                  <a:srgbClr val="990033"/>
                </a:solidFill>
                <a:latin typeface="Arial" charset="0"/>
              </a:rPr>
              <a:t>Skala  zagrożeń – nasilenie liczby kradzieży i dewastacji infrastruktury w 2015 roku - </a:t>
            </a:r>
            <a:r>
              <a:rPr lang="pl-PL" altLang="pl-PL" b="1" dirty="0" smtClean="0">
                <a:solidFill>
                  <a:srgbClr val="990033"/>
                </a:solidFill>
                <a:latin typeface="Arial" charset="0"/>
              </a:rPr>
              <a:t>wszystkie branże</a:t>
            </a:r>
            <a:endParaRPr lang="en-US" altLang="pl-PL" b="1" dirty="0" smtClean="0">
              <a:solidFill>
                <a:srgbClr val="990033"/>
              </a:solidFill>
              <a:latin typeface="Arial" charset="0"/>
            </a:endParaRPr>
          </a:p>
        </p:txBody>
      </p:sp>
      <p:pic>
        <p:nvPicPr>
          <p:cNvPr id="8195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2738" y="914400"/>
            <a:ext cx="6063487" cy="428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stokąt zaokrąglony 4"/>
          <p:cNvSpPr/>
          <p:nvPr/>
        </p:nvSpPr>
        <p:spPr bwMode="auto">
          <a:xfrm>
            <a:off x="431800" y="5424488"/>
            <a:ext cx="8056563" cy="8524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dirty="0"/>
              <a:t>Największa liczba zdarzeń kradzieży i dewastacji infrastruktury</a:t>
            </a:r>
          </a:p>
          <a:p>
            <a:pPr>
              <a:defRPr/>
            </a:pPr>
            <a:r>
              <a:rPr lang="pl-PL" dirty="0"/>
              <a:t> w </a:t>
            </a:r>
            <a:r>
              <a:rPr lang="pl-PL" dirty="0" smtClean="0"/>
              <a:t>2015 </a:t>
            </a:r>
            <a:r>
              <a:rPr lang="pl-PL" dirty="0"/>
              <a:t>roku wystąpiła w woj. </a:t>
            </a:r>
            <a:r>
              <a:rPr lang="pl-PL" dirty="0" smtClean="0"/>
              <a:t>śląskim, dolnośląskim i mazowieckim</a:t>
            </a:r>
            <a:endParaRPr lang="pl-PL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7996566"/>
              </p:ext>
            </p:extLst>
          </p:nvPr>
        </p:nvGraphicFramePr>
        <p:xfrm>
          <a:off x="647700" y="1066800"/>
          <a:ext cx="3429000" cy="4097963"/>
        </p:xfrm>
        <a:graphic>
          <a:graphicData uri="http://schemas.openxmlformats.org/drawingml/2006/table">
            <a:tbl>
              <a:tblPr/>
              <a:tblGrid>
                <a:gridCol w="2565400"/>
                <a:gridCol w="863600"/>
              </a:tblGrid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ŚLĄSKIE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1840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DOLNOŚLĄSKIE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1574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MAZOWIECKIE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MAŁOPOLSKIE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701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E0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ZACHODNIOPOMORSKIE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537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ŁÓDZKIE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WIELKOPOLSKIE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KUJAWSKO-POMORSKIE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814A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309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ŚWIĘTOKRZYSKIE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259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LUBUSKIE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PODKARPACKIE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95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222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PODLASKIE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</a:tr>
              <a:tr h="23809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WARMIŃSKO-MAZURSKIE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</a:tr>
              <a:tr h="24276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LUBELSKIE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0"/>
                    </a:solidFill>
                  </a:tcPr>
                </a:tc>
              </a:tr>
              <a:tr h="283844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POLSKA</a:t>
                      </a:r>
                    </a:p>
                  </a:txBody>
                  <a:tcPr marL="114300" marR="9525" marT="95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8822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114300" marT="95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1238" y="412750"/>
            <a:ext cx="7472362" cy="984250"/>
          </a:xfrm>
        </p:spPr>
        <p:txBody>
          <a:bodyPr/>
          <a:lstStyle/>
          <a:p>
            <a:r>
              <a:rPr lang="pl-PL" altLang="pl-PL" dirty="0" smtClean="0">
                <a:solidFill>
                  <a:srgbClr val="990033"/>
                </a:solidFill>
                <a:latin typeface="Arial" charset="0"/>
              </a:rPr>
              <a:t>Liczba kradzieży i dewastacji – 2015 vs. 2014 </a:t>
            </a:r>
            <a:br>
              <a:rPr lang="pl-PL" altLang="pl-PL" dirty="0" smtClean="0">
                <a:solidFill>
                  <a:srgbClr val="990033"/>
                </a:solidFill>
                <a:latin typeface="Arial" charset="0"/>
              </a:rPr>
            </a:br>
            <a:r>
              <a:rPr lang="pl-PL" altLang="pl-PL" b="1" dirty="0" smtClean="0">
                <a:solidFill>
                  <a:srgbClr val="990033"/>
                </a:solidFill>
                <a:latin typeface="Arial" charset="0"/>
              </a:rPr>
              <a:t>Wszystkie branże</a:t>
            </a:r>
            <a:endParaRPr lang="en-US" altLang="pl-PL" b="1" dirty="0" smtClean="0">
              <a:solidFill>
                <a:srgbClr val="990033"/>
              </a:solidFill>
              <a:latin typeface="Arial" charset="0"/>
            </a:endParaRPr>
          </a:p>
        </p:txBody>
      </p:sp>
      <p:pic>
        <p:nvPicPr>
          <p:cNvPr id="21507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6713" y="1177018"/>
            <a:ext cx="5599112" cy="395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1574243"/>
              </p:ext>
            </p:extLst>
          </p:nvPr>
        </p:nvGraphicFramePr>
        <p:xfrm>
          <a:off x="647700" y="1179513"/>
          <a:ext cx="3987800" cy="4276725"/>
        </p:xfrm>
        <a:graphic>
          <a:graphicData uri="http://schemas.openxmlformats.org/drawingml/2006/table">
            <a:tbl>
              <a:tblPr/>
              <a:tblGrid>
                <a:gridCol w="1916174"/>
                <a:gridCol w="659875"/>
                <a:gridCol w="659875"/>
                <a:gridCol w="751876"/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Województwo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2014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2015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Helvetica"/>
                        </a:rPr>
                        <a:t>trend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KUJAWSKO-POMORSKIE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648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-45%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LUBUSKIE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414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-45%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LUBELSKIE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-44%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ŁÓDZKIE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826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488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-41%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348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222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-36%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DOLNOŚLĄSKIE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2325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1574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-32%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ZACHODNIOPOMORSKIE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724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537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-26%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WARMIŃSKO-MAZURSKIE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257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192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-25%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ŚLĄSKIE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2205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1840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-17%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POMORSKIE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367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309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-16%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PODKARPACKIE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261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-14%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ŚWIĘTOKRZYSKIE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299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259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-13%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WIELKOPOLSKIE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417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-12%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MAZOWIECKIE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1341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1215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-9%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MAŁOPOLSKIE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676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701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PODLASKIE</a:t>
                      </a:r>
                    </a:p>
                  </a:txBody>
                  <a:tcPr marL="10800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196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56%</a:t>
                      </a:r>
                    </a:p>
                  </a:txBody>
                  <a:tcPr marL="0" marR="10800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A1C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Helvetica"/>
                        </a:rPr>
                        <a:t>POLSKA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Helvetica"/>
                        </a:rPr>
                        <a:t>11442</a:t>
                      </a:r>
                      <a:endParaRPr lang="pl-PL" sz="1600" b="1" i="0" u="none" strike="noStrike" dirty="0">
                        <a:solidFill>
                          <a:srgbClr val="FFFFFF"/>
                        </a:solidFill>
                        <a:effectLst/>
                        <a:latin typeface="Helvetic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Helvetica"/>
                        </a:rPr>
                        <a:t>8822</a:t>
                      </a:r>
                      <a:endParaRPr lang="pl-PL" sz="1600" b="1" i="0" u="none" strike="noStrike" dirty="0">
                        <a:solidFill>
                          <a:srgbClr val="FFFFFF"/>
                        </a:solidFill>
                        <a:effectLst/>
                        <a:latin typeface="Helvetic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Helvetica"/>
                        </a:rPr>
                        <a:t>-23%</a:t>
                      </a:r>
                      <a:endParaRPr lang="pl-PL" sz="1600" b="1" i="0" u="none" strike="noStrike" dirty="0">
                        <a:solidFill>
                          <a:srgbClr val="FFFFFF"/>
                        </a:solidFill>
                        <a:effectLst/>
                        <a:latin typeface="Helvetic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A02C"/>
                    </a:solidFill>
                  </a:tcPr>
                </a:tc>
              </a:tr>
            </a:tbl>
          </a:graphicData>
        </a:graphic>
      </p:graphicFrame>
      <p:sp>
        <p:nvSpPr>
          <p:cNvPr id="5" name="Prostokąt zaokrąglony 4"/>
          <p:cNvSpPr/>
          <p:nvPr/>
        </p:nvSpPr>
        <p:spPr bwMode="auto">
          <a:xfrm>
            <a:off x="198438" y="5634038"/>
            <a:ext cx="8648700" cy="9397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dirty="0"/>
              <a:t>Pomimo </a:t>
            </a:r>
            <a:r>
              <a:rPr lang="pl-PL" dirty="0" smtClean="0"/>
              <a:t>34% spadku </a:t>
            </a:r>
            <a:r>
              <a:rPr lang="pl-PL" dirty="0"/>
              <a:t>liczby kradzieży i dewastacji infrastruktury telekomunikacyjnej </a:t>
            </a:r>
          </a:p>
          <a:p>
            <a:pPr>
              <a:defRPr/>
            </a:pPr>
            <a:r>
              <a:rPr lang="pl-PL" dirty="0"/>
              <a:t>w skali wszystkich branż uzyskano również spadek na poziomie </a:t>
            </a:r>
            <a:r>
              <a:rPr lang="pl-PL" dirty="0" smtClean="0"/>
              <a:t>23 %. Jest to kolejny</a:t>
            </a:r>
          </a:p>
          <a:p>
            <a:pPr>
              <a:defRPr/>
            </a:pPr>
            <a:r>
              <a:rPr lang="pl-PL" dirty="0" smtClean="0"/>
              <a:t> rok z utrzymującym się globalnym spadkiem ilości kradzieży infrastruktur.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ole tekstowe 1"/>
          <p:cNvSpPr txBox="1">
            <a:spLocks noChangeArrowheads="1"/>
          </p:cNvSpPr>
          <p:nvPr/>
        </p:nvSpPr>
        <p:spPr bwMode="auto">
          <a:xfrm>
            <a:off x="14279" y="3360738"/>
            <a:ext cx="9328195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2400" b="1" dirty="0">
                <a:solidFill>
                  <a:srgbClr val="C00000"/>
                </a:solidFill>
                <a:latin typeface="Arial" charset="0"/>
              </a:rPr>
              <a:t>Rekomendacja </a:t>
            </a: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endParaRPr lang="pl-PL" altLang="pl-PL" sz="2400" b="1" dirty="0">
              <a:latin typeface="Arial" charset="0"/>
            </a:endParaRP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800" dirty="0">
                <a:latin typeface="Arial" charset="0"/>
              </a:rPr>
              <a:t>Należy </a:t>
            </a:r>
            <a:r>
              <a:rPr lang="pl-PL" altLang="pl-PL" sz="1800" dirty="0" smtClean="0">
                <a:latin typeface="Arial" charset="0"/>
              </a:rPr>
              <a:t>kontynuować podejmowane działania </a:t>
            </a:r>
            <a:r>
              <a:rPr lang="pl-PL" altLang="pl-PL" sz="1800" dirty="0">
                <a:latin typeface="Arial" charset="0"/>
              </a:rPr>
              <a:t>w poszczególnych przedsiębiorstwach </a:t>
            </a:r>
            <a:endParaRPr lang="pl-PL" altLang="pl-PL" sz="1800" dirty="0" smtClean="0">
              <a:latin typeface="Arial" charset="0"/>
            </a:endParaRP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800" dirty="0" smtClean="0">
                <a:latin typeface="Arial" charset="0"/>
              </a:rPr>
              <a:t>we </a:t>
            </a:r>
            <a:r>
              <a:rPr lang="pl-PL" altLang="pl-PL" sz="1800" dirty="0">
                <a:latin typeface="Arial" charset="0"/>
              </a:rPr>
              <a:t>współpracy z </a:t>
            </a:r>
            <a:r>
              <a:rPr lang="pl-PL" altLang="pl-PL" sz="1800" b="1" dirty="0">
                <a:latin typeface="Arial" charset="0"/>
              </a:rPr>
              <a:t>policją </a:t>
            </a:r>
            <a:r>
              <a:rPr lang="pl-PL" altLang="pl-PL" sz="1800" dirty="0">
                <a:latin typeface="Arial" charset="0"/>
              </a:rPr>
              <a:t> </a:t>
            </a:r>
            <a:r>
              <a:rPr lang="pl-PL" altLang="pl-PL" sz="1800" dirty="0" smtClean="0">
                <a:latin typeface="Arial" charset="0"/>
              </a:rPr>
              <a:t>co jak pokazują dane zwiększa bezpieczeństwo funkcjonowania</a:t>
            </a: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1800" dirty="0" smtClean="0">
                <a:latin typeface="Arial" charset="0"/>
              </a:rPr>
              <a:t> infrastruktury jak również zwiększa bezpieczeństwo użytkowników tej infrastruktury</a:t>
            </a:r>
            <a:endParaRPr lang="pl-PL" altLang="pl-PL" sz="1800" dirty="0">
              <a:latin typeface="Arial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93713" y="1384300"/>
            <a:ext cx="8056562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pl-PL" sz="2400" b="1" dirty="0" smtClean="0">
                <a:solidFill>
                  <a:schemeClr val="tx2">
                    <a:lumMod val="50000"/>
                  </a:schemeClr>
                </a:solidFill>
              </a:rPr>
              <a:t>161 485   </a:t>
            </a:r>
            <a:r>
              <a:rPr lang="pl-PL" altLang="pl-PL" dirty="0">
                <a:solidFill>
                  <a:srgbClr val="003399"/>
                </a:solidFill>
              </a:rPr>
              <a:t>–    klientów pozbawianych usług  telekom.</a:t>
            </a:r>
          </a:p>
          <a:p>
            <a:pPr algn="l">
              <a:buFont typeface="Wingdings" pitchFamily="2" charset="2"/>
              <a:buNone/>
              <a:defRPr/>
            </a:pPr>
            <a:r>
              <a:rPr lang="pl-PL" sz="2400" b="1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sz="2400" b="1" dirty="0" smtClean="0">
                <a:solidFill>
                  <a:schemeClr val="tx2">
                    <a:lumMod val="50000"/>
                  </a:schemeClr>
                </a:solidFill>
              </a:rPr>
              <a:t>22 801   </a:t>
            </a:r>
            <a:r>
              <a:rPr lang="pl-PL" altLang="pl-PL" dirty="0">
                <a:solidFill>
                  <a:srgbClr val="003399"/>
                </a:solidFill>
              </a:rPr>
              <a:t>–   odbiorców pozbawionych energii elektrycznej</a:t>
            </a:r>
          </a:p>
          <a:p>
            <a:pPr algn="l">
              <a:buFont typeface="Wingdings" pitchFamily="2" charset="2"/>
              <a:buNone/>
              <a:defRPr/>
            </a:pPr>
            <a:r>
              <a:rPr lang="pl-PL" sz="2400" b="1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sz="2400" b="1" dirty="0" smtClean="0">
                <a:solidFill>
                  <a:schemeClr val="tx2">
                    <a:lumMod val="50000"/>
                  </a:schemeClr>
                </a:solidFill>
              </a:rPr>
              <a:t>10 603</a:t>
            </a:r>
            <a:r>
              <a:rPr lang="pl-PL" altLang="pl-PL" sz="2400" dirty="0" smtClean="0">
                <a:solidFill>
                  <a:srgbClr val="003399"/>
                </a:solidFill>
              </a:rPr>
              <a:t>    </a:t>
            </a:r>
            <a:r>
              <a:rPr lang="pl-PL" altLang="pl-PL" dirty="0">
                <a:solidFill>
                  <a:srgbClr val="003399"/>
                </a:solidFill>
              </a:rPr>
              <a:t>–   opóźnionych pociągów</a:t>
            </a:r>
            <a:endParaRPr lang="en-US" altLang="pl-PL" dirty="0">
              <a:solidFill>
                <a:srgbClr val="003399"/>
              </a:solidFill>
            </a:endParaRPr>
          </a:p>
        </p:txBody>
      </p:sp>
      <p:sp>
        <p:nvSpPr>
          <p:cNvPr id="22532" name="Prostokąt 3"/>
          <p:cNvSpPr>
            <a:spLocks noChangeArrowheads="1"/>
          </p:cNvSpPr>
          <p:nvPr/>
        </p:nvSpPr>
        <p:spPr bwMode="auto">
          <a:xfrm>
            <a:off x="668338" y="301625"/>
            <a:ext cx="7313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algn="l" eaLnBrk="0" hangingPunct="0"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algn="l" eaLnBrk="0" hangingPunct="0"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algn="l" eaLnBrk="0" hangingPunct="0"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pl-PL" altLang="pl-PL" sz="2400" dirty="0">
                <a:solidFill>
                  <a:srgbClr val="990033"/>
                </a:solidFill>
                <a:latin typeface="Arial" charset="0"/>
              </a:rPr>
              <a:t>Skutki społeczne kradzieży i dewastacji w </a:t>
            </a:r>
            <a:r>
              <a:rPr lang="pl-PL" altLang="pl-PL" sz="2400" dirty="0" smtClean="0">
                <a:solidFill>
                  <a:srgbClr val="990033"/>
                </a:solidFill>
                <a:latin typeface="Arial" charset="0"/>
              </a:rPr>
              <a:t>2015 </a:t>
            </a:r>
            <a:r>
              <a:rPr lang="pl-PL" altLang="pl-PL" sz="2400" dirty="0">
                <a:solidFill>
                  <a:srgbClr val="990033"/>
                </a:solidFill>
                <a:latin typeface="Arial" charset="0"/>
              </a:rPr>
              <a:t>roku</a:t>
            </a:r>
            <a:endParaRPr lang="pl-PL" altLang="pl-PL" sz="2400" dirty="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_services_V6_small">
  <a:themeElements>
    <a:clrScheme name="business_services_V6_small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business_services_V6_smal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usiness_services_V6_small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_services_V6_small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32793</TotalTime>
  <Words>315</Words>
  <Application>Microsoft Office PowerPoint</Application>
  <PresentationFormat>Pokaz na ekranie (4:3)</PresentationFormat>
  <Paragraphs>132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business_services_V6_small</vt:lpstr>
      <vt:lpstr>Memorandum – skala kradzieży i dewastacji infrastruktury</vt:lpstr>
      <vt:lpstr>Memorandum – skala kradzieży i dewastacji infrastruktury</vt:lpstr>
      <vt:lpstr>Skala  zagrożeń – nasilenie liczby kradzieży i dewastacji infrastruktury w 2015 roku - wszystkie branże</vt:lpstr>
      <vt:lpstr>Liczba kradzieży i dewastacji – 2015 vs. 2014  Wszystkie branże</vt:lpstr>
      <vt:lpstr>Slajd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do użytku wewnętrznego</dc:title>
  <dc:creator>Kubicki Grzegorz</dc:creator>
  <cp:lastModifiedBy>Marzena Sliz</cp:lastModifiedBy>
  <cp:revision>1477</cp:revision>
  <cp:lastPrinted>2006-12-08T11:02:13Z</cp:lastPrinted>
  <dcterms:created xsi:type="dcterms:W3CDTF">2006-10-05T10:59:47Z</dcterms:created>
  <dcterms:modified xsi:type="dcterms:W3CDTF">2016-04-15T13:43:13Z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